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69"/>
  </p:notesMasterIdLst>
  <p:handoutMasterIdLst>
    <p:handoutMasterId r:id="rId70"/>
  </p:handoutMasterIdLst>
  <p:sldIdLst>
    <p:sldId id="1298" r:id="rId4"/>
    <p:sldId id="1301" r:id="rId5"/>
    <p:sldId id="1654" r:id="rId6"/>
    <p:sldId id="1810" r:id="rId7"/>
    <p:sldId id="1811" r:id="rId8"/>
    <p:sldId id="1831" r:id="rId9"/>
    <p:sldId id="1819" r:id="rId10"/>
    <p:sldId id="1820" r:id="rId11"/>
    <p:sldId id="1834" r:id="rId12"/>
    <p:sldId id="1832" r:id="rId13"/>
    <p:sldId id="1839" r:id="rId14"/>
    <p:sldId id="1840" r:id="rId15"/>
    <p:sldId id="1833" r:id="rId16"/>
    <p:sldId id="1837" r:id="rId17"/>
    <p:sldId id="1838" r:id="rId18"/>
    <p:sldId id="1816" r:id="rId19"/>
    <p:sldId id="1841" r:id="rId20"/>
    <p:sldId id="1842" r:id="rId21"/>
    <p:sldId id="1843" r:id="rId22"/>
    <p:sldId id="1844" r:id="rId23"/>
    <p:sldId id="1849" r:id="rId24"/>
    <p:sldId id="1848" r:id="rId25"/>
    <p:sldId id="1813" r:id="rId26"/>
    <p:sldId id="1817" r:id="rId27"/>
    <p:sldId id="1850" r:id="rId28"/>
    <p:sldId id="1851" r:id="rId29"/>
    <p:sldId id="1852" r:id="rId30"/>
    <p:sldId id="1853" r:id="rId31"/>
    <p:sldId id="1812" r:id="rId32"/>
    <p:sldId id="1847" r:id="rId33"/>
    <p:sldId id="1846" r:id="rId34"/>
    <p:sldId id="1818" r:id="rId35"/>
    <p:sldId id="1823" r:id="rId36"/>
    <p:sldId id="1822" r:id="rId37"/>
    <p:sldId id="1824" r:id="rId38"/>
    <p:sldId id="1821" r:id="rId39"/>
    <p:sldId id="1760" r:id="rId40"/>
    <p:sldId id="1814" r:id="rId41"/>
    <p:sldId id="1825" r:id="rId42"/>
    <p:sldId id="1826" r:id="rId43"/>
    <p:sldId id="1835" r:id="rId44"/>
    <p:sldId id="1836" r:id="rId45"/>
    <p:sldId id="1827" r:id="rId46"/>
    <p:sldId id="1856" r:id="rId47"/>
    <p:sldId id="1855" r:id="rId48"/>
    <p:sldId id="1857" r:id="rId49"/>
    <p:sldId id="1858" r:id="rId50"/>
    <p:sldId id="1859" r:id="rId51"/>
    <p:sldId id="1860" r:id="rId52"/>
    <p:sldId id="1872" r:id="rId53"/>
    <p:sldId id="1729" r:id="rId54"/>
    <p:sldId id="1861" r:id="rId55"/>
    <p:sldId id="1862" r:id="rId56"/>
    <p:sldId id="1829" r:id="rId57"/>
    <p:sldId id="1830" r:id="rId58"/>
    <p:sldId id="1864" r:id="rId59"/>
    <p:sldId id="1865" r:id="rId60"/>
    <p:sldId id="1866" r:id="rId61"/>
    <p:sldId id="1867" r:id="rId62"/>
    <p:sldId id="1868" r:id="rId63"/>
    <p:sldId id="1869" r:id="rId64"/>
    <p:sldId id="1870" r:id="rId65"/>
    <p:sldId id="1871" r:id="rId66"/>
    <p:sldId id="1622" r:id="rId67"/>
    <p:sldId id="1454" r:id="rId6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31" autoAdjust="0"/>
    <p:restoredTop sz="94692" autoAdjust="0"/>
  </p:normalViewPr>
  <p:slideViewPr>
    <p:cSldViewPr>
      <p:cViewPr>
        <p:scale>
          <a:sx n="76" d="100"/>
          <a:sy n="76" d="100"/>
        </p:scale>
        <p:origin x="-544" y="-8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notesMaster" Target="notesMasters/notesMaster1.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35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10/27/12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10/27/12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10/27/12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10/27/12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10/27/12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10/27/12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10/27/12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10/27/12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10/27/12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10/27/12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10/27/12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10/27/12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10/27/12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10/27/12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10/27/12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10/27/12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10/27/12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10/27/12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10/27/12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10/27/12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10/27/12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10/27/12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14" r:id="rId12"/>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6.jp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24  Now </a:t>
            </a:r>
            <a:r>
              <a:rPr lang="en-US" sz="3200" dirty="0">
                <a:latin typeface="Frutiger 57Cn"/>
                <a:cs typeface="Frutiger 57Cn"/>
              </a:rPr>
              <a:t>those who were sent were from the Pharisees.</a:t>
            </a:r>
          </a:p>
          <a:p>
            <a:pPr algn="l"/>
            <a:r>
              <a:rPr lang="en-US" sz="3200" dirty="0" smtClean="0">
                <a:latin typeface="Frutiger 57Cn"/>
                <a:cs typeface="Frutiger 57Cn"/>
              </a:rPr>
              <a:t>25  And </a:t>
            </a:r>
            <a:r>
              <a:rPr lang="en-US" sz="3200" dirty="0">
                <a:latin typeface="Frutiger 57Cn"/>
                <a:cs typeface="Frutiger 57Cn"/>
              </a:rPr>
              <a:t>they asked him, saying, “Why then do you baptize if you are not the Christ, nor Elijah, nor the Prophet?”</a:t>
            </a:r>
          </a:p>
          <a:p>
            <a:pPr algn="l"/>
            <a:r>
              <a:rPr lang="en-US" sz="3200" dirty="0" smtClean="0">
                <a:latin typeface="Frutiger 57Cn"/>
                <a:cs typeface="Frutiger 57Cn"/>
              </a:rPr>
              <a:t>26  John </a:t>
            </a:r>
            <a:r>
              <a:rPr lang="en-US" sz="3200" dirty="0">
                <a:latin typeface="Frutiger 57Cn"/>
                <a:cs typeface="Frutiger 57Cn"/>
              </a:rPr>
              <a:t>answered them, saying, “I baptize with water, but there stands One among you whom you do not know.</a:t>
            </a:r>
          </a:p>
          <a:p>
            <a:pPr algn="l"/>
            <a:r>
              <a:rPr lang="en-US" sz="3200" dirty="0" smtClean="0">
                <a:latin typeface="Frutiger 57Cn"/>
                <a:cs typeface="Frutiger 57Cn"/>
              </a:rPr>
              <a:t>27  “</a:t>
            </a:r>
            <a:r>
              <a:rPr lang="en-US" sz="3200" dirty="0">
                <a:latin typeface="Frutiger 57Cn"/>
                <a:cs typeface="Frutiger 57Cn"/>
              </a:rPr>
              <a:t>It is He who, coming after me, is preferred before me, whose sandal strap I am not worthy to loose.</a:t>
            </a:r>
            <a:r>
              <a:rPr lang="en-US" sz="3200" dirty="0" smtClean="0">
                <a:latin typeface="Frutiger 57Cn"/>
                <a:cs typeface="Frutiger 57Cn"/>
              </a:rPr>
              <a:t>”</a:t>
            </a:r>
          </a:p>
          <a:p>
            <a:pPr algn="l"/>
            <a:endParaRPr lang="en-US" sz="3200" dirty="0">
              <a:latin typeface="Frutiger 57Cn"/>
              <a:cs typeface="Frutiger 57Cn"/>
            </a:endParaRPr>
          </a:p>
        </p:txBody>
      </p:sp>
    </p:spTree>
    <p:extLst>
      <p:ext uri="{BB962C8B-B14F-4D97-AF65-F5344CB8AC3E}">
        <p14:creationId xmlns:p14="http://schemas.microsoft.com/office/powerpoint/2010/main" val="339302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34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1134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24  Now </a:t>
            </a:r>
            <a:r>
              <a:rPr lang="en-US" sz="3200" dirty="0">
                <a:latin typeface="Frutiger 57Cn"/>
                <a:cs typeface="Frutiger 57Cn"/>
              </a:rPr>
              <a:t>those who were sent were from the Pharisees.</a:t>
            </a:r>
          </a:p>
          <a:p>
            <a:pPr algn="l"/>
            <a:r>
              <a:rPr lang="en-US" sz="3200" dirty="0" smtClean="0">
                <a:latin typeface="Frutiger 57Cn"/>
                <a:cs typeface="Frutiger 57Cn"/>
              </a:rPr>
              <a:t>25  And </a:t>
            </a:r>
            <a:r>
              <a:rPr lang="en-US" sz="3200" dirty="0">
                <a:latin typeface="Frutiger 57Cn"/>
                <a:cs typeface="Frutiger 57Cn"/>
              </a:rPr>
              <a:t>they asked him, saying, “Why then do you baptize if you are not the Christ, nor Elijah, nor the Prophet?”</a:t>
            </a:r>
          </a:p>
          <a:p>
            <a:pPr algn="l"/>
            <a:r>
              <a:rPr lang="en-US" sz="3200" dirty="0" smtClean="0">
                <a:latin typeface="Frutiger 57Cn"/>
                <a:cs typeface="Frutiger 57Cn"/>
              </a:rPr>
              <a:t>26  John </a:t>
            </a:r>
            <a:r>
              <a:rPr lang="en-US" sz="3200" dirty="0">
                <a:latin typeface="Frutiger 57Cn"/>
                <a:cs typeface="Frutiger 57Cn"/>
              </a:rPr>
              <a:t>answered them, saying, “I baptize with water, but there stands One among you whom you do not know.</a:t>
            </a:r>
          </a:p>
          <a:p>
            <a:pPr algn="l"/>
            <a:r>
              <a:rPr lang="en-US" sz="3200" dirty="0" smtClean="0">
                <a:latin typeface="Frutiger 57Cn"/>
                <a:cs typeface="Frutiger 57Cn"/>
              </a:rPr>
              <a:t>27  “</a:t>
            </a:r>
            <a:r>
              <a:rPr lang="en-US" sz="3200" dirty="0">
                <a:latin typeface="Frutiger 57Cn"/>
                <a:cs typeface="Frutiger 57Cn"/>
              </a:rPr>
              <a:t>It is He who, coming after me, is preferred before me, whose sandal strap I am not worthy to loose.</a:t>
            </a:r>
            <a:r>
              <a:rPr lang="en-US" sz="3200" dirty="0" smtClean="0">
                <a:latin typeface="Frutiger 57Cn"/>
                <a:cs typeface="Frutiger 57Cn"/>
              </a:rPr>
              <a:t>”</a:t>
            </a:r>
          </a:p>
          <a:p>
            <a:pPr algn="l"/>
            <a:endParaRPr lang="en-US" sz="3200" dirty="0">
              <a:latin typeface="Frutiger 57Cn"/>
              <a:cs typeface="Frutiger 57Cn"/>
            </a:endParaRPr>
          </a:p>
        </p:txBody>
      </p:sp>
    </p:spTree>
    <p:extLst>
      <p:ext uri="{BB962C8B-B14F-4D97-AF65-F5344CB8AC3E}">
        <p14:creationId xmlns:p14="http://schemas.microsoft.com/office/powerpoint/2010/main" val="24833480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28  These things were done in </a:t>
            </a:r>
            <a:r>
              <a:rPr lang="en-US" sz="3200" dirty="0" err="1" smtClean="0">
                <a:latin typeface="Frutiger 57Cn"/>
                <a:cs typeface="Frutiger 57Cn"/>
              </a:rPr>
              <a:t>Bethabara</a:t>
            </a:r>
            <a:r>
              <a:rPr lang="en-US" sz="3200" dirty="0" smtClean="0">
                <a:latin typeface="Frutiger 57Cn"/>
                <a:cs typeface="Frutiger 57Cn"/>
              </a:rPr>
              <a:t> beyond the Jordan, where John was baptizing.</a:t>
            </a:r>
          </a:p>
          <a:p>
            <a:pPr algn="l"/>
            <a:endParaRPr lang="en-US" sz="3200" dirty="0" smtClean="0">
              <a:latin typeface="Frutiger 57Cn"/>
              <a:cs typeface="Frutiger 57Cn"/>
            </a:endParaRPr>
          </a:p>
        </p:txBody>
      </p:sp>
    </p:spTree>
    <p:extLst>
      <p:ext uri="{BB962C8B-B14F-4D97-AF65-F5344CB8AC3E}">
        <p14:creationId xmlns:p14="http://schemas.microsoft.com/office/powerpoint/2010/main" val="832803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28  These things were done in </a:t>
            </a:r>
            <a:r>
              <a:rPr lang="en-US" sz="3200" dirty="0" err="1" smtClean="0">
                <a:latin typeface="Frutiger 57Cn"/>
                <a:cs typeface="Frutiger 57Cn"/>
              </a:rPr>
              <a:t>Bethabara</a:t>
            </a:r>
            <a:r>
              <a:rPr lang="en-US" sz="3200" dirty="0" smtClean="0">
                <a:latin typeface="Frutiger 57Cn"/>
                <a:cs typeface="Frutiger 57Cn"/>
              </a:rPr>
              <a:t> beyond the Jordan, where John was baptizing.</a:t>
            </a:r>
          </a:p>
          <a:p>
            <a:pPr algn="l"/>
            <a:endParaRPr lang="en-US" sz="3200" dirty="0" smtClean="0">
              <a:latin typeface="Frutiger 57Cn"/>
              <a:cs typeface="Frutiger 57Cn"/>
            </a:endParaRPr>
          </a:p>
          <a:p>
            <a:pPr algn="l"/>
            <a:r>
              <a:rPr lang="en-US" sz="3200" dirty="0" smtClean="0">
                <a:latin typeface="Frutiger 57Cn"/>
                <a:cs typeface="Frutiger 57Cn"/>
              </a:rPr>
              <a:t>“</a:t>
            </a:r>
            <a:r>
              <a:rPr lang="en-US" sz="3200" dirty="0" err="1" smtClean="0">
                <a:latin typeface="Frutiger 57Cn"/>
                <a:cs typeface="Frutiger 57Cn"/>
              </a:rPr>
              <a:t>Bethabara</a:t>
            </a:r>
            <a:r>
              <a:rPr lang="en-US" sz="3200" dirty="0" smtClean="0">
                <a:latin typeface="Frutiger 57Cn"/>
                <a:cs typeface="Frutiger 57Cn"/>
              </a:rPr>
              <a:t>” = Hebrew     </a:t>
            </a:r>
            <a:r>
              <a:rPr lang="en-US" sz="3200" i="1" dirty="0" smtClean="0">
                <a:latin typeface="Frutiger 57Cn"/>
                <a:cs typeface="Frutiger 57Cn"/>
              </a:rPr>
              <a:t>Bet          </a:t>
            </a:r>
            <a:r>
              <a:rPr lang="en-US" sz="3200" i="1" dirty="0" err="1" smtClean="0">
                <a:latin typeface="Frutiger 57Cn"/>
                <a:cs typeface="Frutiger 57Cn"/>
              </a:rPr>
              <a:t>Abar</a:t>
            </a:r>
            <a:endParaRPr lang="en-US" sz="3200" i="1" dirty="0" smtClean="0">
              <a:latin typeface="Frutiger 57Cn"/>
              <a:cs typeface="Frutiger 57Cn"/>
            </a:endParaRPr>
          </a:p>
          <a:p>
            <a:pPr algn="l"/>
            <a:r>
              <a:rPr lang="en-US" sz="3200" dirty="0" smtClean="0">
                <a:latin typeface="Frutiger 57Cn"/>
                <a:cs typeface="Frutiger 57Cn"/>
              </a:rPr>
              <a:t>							</a:t>
            </a:r>
          </a:p>
        </p:txBody>
      </p:sp>
    </p:spTree>
    <p:extLst>
      <p:ext uri="{BB962C8B-B14F-4D97-AF65-F5344CB8AC3E}">
        <p14:creationId xmlns:p14="http://schemas.microsoft.com/office/powerpoint/2010/main" val="22492622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28  These things were done in </a:t>
            </a:r>
            <a:r>
              <a:rPr lang="en-US" sz="3200" dirty="0" err="1" smtClean="0">
                <a:latin typeface="Frutiger 57Cn"/>
                <a:cs typeface="Frutiger 57Cn"/>
              </a:rPr>
              <a:t>Bethabara</a:t>
            </a:r>
            <a:r>
              <a:rPr lang="en-US" sz="3200" dirty="0" smtClean="0">
                <a:latin typeface="Frutiger 57Cn"/>
                <a:cs typeface="Frutiger 57Cn"/>
              </a:rPr>
              <a:t> beyond the Jordan, where John was baptizing.</a:t>
            </a:r>
          </a:p>
          <a:p>
            <a:pPr algn="l"/>
            <a:endParaRPr lang="en-US" sz="3200" dirty="0" smtClean="0">
              <a:latin typeface="Frutiger 57Cn"/>
              <a:cs typeface="Frutiger 57Cn"/>
            </a:endParaRPr>
          </a:p>
          <a:p>
            <a:pPr algn="l"/>
            <a:r>
              <a:rPr lang="en-US" sz="3200" dirty="0" smtClean="0">
                <a:latin typeface="Frutiger 57Cn"/>
                <a:cs typeface="Frutiger 57Cn"/>
              </a:rPr>
              <a:t>“</a:t>
            </a:r>
            <a:r>
              <a:rPr lang="en-US" sz="3200" dirty="0" err="1" smtClean="0">
                <a:latin typeface="Frutiger 57Cn"/>
                <a:cs typeface="Frutiger 57Cn"/>
              </a:rPr>
              <a:t>Bethabara</a:t>
            </a:r>
            <a:r>
              <a:rPr lang="en-US" sz="3200" dirty="0" smtClean="0">
                <a:latin typeface="Frutiger 57Cn"/>
                <a:cs typeface="Frutiger 57Cn"/>
              </a:rPr>
              <a:t>” = Hebrew     </a:t>
            </a:r>
            <a:r>
              <a:rPr lang="en-US" sz="3200" i="1" dirty="0" smtClean="0">
                <a:latin typeface="Frutiger 57Cn"/>
                <a:cs typeface="Frutiger 57Cn"/>
              </a:rPr>
              <a:t>Bet          </a:t>
            </a:r>
            <a:r>
              <a:rPr lang="en-US" sz="3200" i="1" dirty="0" err="1" smtClean="0">
                <a:latin typeface="Frutiger 57Cn"/>
                <a:cs typeface="Frutiger 57Cn"/>
              </a:rPr>
              <a:t>Abar</a:t>
            </a:r>
            <a:endParaRPr lang="en-US" sz="3200" i="1" dirty="0" smtClean="0">
              <a:latin typeface="Frutiger 57Cn"/>
              <a:cs typeface="Frutiger 57Cn"/>
            </a:endParaRPr>
          </a:p>
          <a:p>
            <a:pPr algn="l"/>
            <a:r>
              <a:rPr lang="en-US" sz="3200" dirty="0" smtClean="0">
                <a:latin typeface="Frutiger 57Cn"/>
                <a:cs typeface="Frutiger 57Cn"/>
              </a:rPr>
              <a:t>							   place [of] crossing</a:t>
            </a:r>
          </a:p>
        </p:txBody>
      </p:sp>
    </p:spTree>
    <p:extLst>
      <p:ext uri="{BB962C8B-B14F-4D97-AF65-F5344CB8AC3E}">
        <p14:creationId xmlns:p14="http://schemas.microsoft.com/office/powerpoint/2010/main" val="1081682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Judea in NT tim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14609"/>
            <a:ext cx="7848600" cy="7072608"/>
          </a:xfrm>
          <a:prstGeom prst="rect">
            <a:avLst/>
          </a:prstGeom>
        </p:spPr>
      </p:pic>
    </p:spTree>
    <p:extLst>
      <p:ext uri="{BB962C8B-B14F-4D97-AF65-F5344CB8AC3E}">
        <p14:creationId xmlns:p14="http://schemas.microsoft.com/office/powerpoint/2010/main" val="891516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_Elijah_Ravens_JPEG_1024.jpg                                 00DBF677Drive A                        7C2684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960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Judea in NT tim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14609"/>
            <a:ext cx="7848600" cy="7072608"/>
          </a:xfrm>
          <a:prstGeom prst="rect">
            <a:avLst/>
          </a:prstGeom>
        </p:spPr>
      </p:pic>
    </p:spTree>
    <p:extLst>
      <p:ext uri="{BB962C8B-B14F-4D97-AF65-F5344CB8AC3E}">
        <p14:creationId xmlns:p14="http://schemas.microsoft.com/office/powerpoint/2010/main" val="2437878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1987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852303"/>
            <a:ext cx="9144000" cy="5096780"/>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The Authorities Question John; He Declares Jesus  </a:t>
            </a:r>
            <a:br>
              <a:rPr lang="en-US" sz="5400" b="1" dirty="0" smtClean="0">
                <a:latin typeface="Papyrus" charset="0"/>
              </a:rPr>
            </a:br>
            <a:r>
              <a:rPr lang="en-US" sz="5400" b="1" dirty="0" smtClean="0">
                <a:latin typeface="Papyrus" charset="0"/>
              </a:rPr>
              <a:t>to Be the Messiah</a:t>
            </a:r>
            <a:br>
              <a:rPr lang="en-US" sz="5400" b="1" dirty="0" smtClean="0">
                <a:latin typeface="Papyrus" charset="0"/>
              </a:rPr>
            </a:b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Judea in NT tim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14609"/>
            <a:ext cx="7848600" cy="7072608"/>
          </a:xfrm>
          <a:prstGeom prst="rect">
            <a:avLst/>
          </a:prstGeom>
        </p:spPr>
      </p:pic>
    </p:spTree>
    <p:extLst>
      <p:ext uri="{BB962C8B-B14F-4D97-AF65-F5344CB8AC3E}">
        <p14:creationId xmlns:p14="http://schemas.microsoft.com/office/powerpoint/2010/main" val="535231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4" name="Picture 3"/>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1790979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p:cNvPicPr>
            <a:picLocks noChangeAspect="1"/>
          </p:cNvPicPr>
          <p:nvPr/>
        </p:nvPicPr>
        <p:blipFill>
          <a:blip r:embed="rId5"/>
          <a:stretch>
            <a:fillRect/>
          </a:stretch>
        </p:blipFill>
        <p:spPr>
          <a:xfrm>
            <a:off x="685800" y="-1447800"/>
            <a:ext cx="7924800" cy="10569702"/>
          </a:xfrm>
          <a:prstGeom prst="rect">
            <a:avLst/>
          </a:prstGeom>
        </p:spPr>
      </p:pic>
    </p:spTree>
    <p:extLst>
      <p:ext uri="{BB962C8B-B14F-4D97-AF65-F5344CB8AC3E}">
        <p14:creationId xmlns:p14="http://schemas.microsoft.com/office/powerpoint/2010/main" val="12564743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Joshua 3:14-17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14  So it was, when the people set out from their camp to cross over the Jordan, with the priests bearing the ark of the covenant before the people,</a:t>
            </a:r>
          </a:p>
          <a:p>
            <a:pPr algn="l"/>
            <a:r>
              <a:rPr lang="en-US" sz="3200" dirty="0">
                <a:latin typeface="Frutiger 57Cn"/>
                <a:cs typeface="Frutiger 57Cn"/>
              </a:rPr>
              <a:t>15  and as those who bore the ark came to the Jordan, and the feet of the priests who bore the ark dipped in the edge of the water (for the Jordan overflows all its banks during the whole time of harvest)</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330808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Joshua 3:14-17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a:t>
            </a:r>
            <a:r>
              <a:rPr lang="en-US" sz="3200" dirty="0">
                <a:latin typeface="Frutiger 57Cn"/>
                <a:cs typeface="Frutiger 57Cn"/>
              </a:rPr>
              <a:t>that the waters which came down from upstream stood still, and rose in a heap very far away at Adam, the city that is beside </a:t>
            </a:r>
            <a:r>
              <a:rPr lang="en-US" sz="3200" dirty="0" err="1">
                <a:latin typeface="Frutiger 57Cn"/>
                <a:cs typeface="Frutiger 57Cn"/>
              </a:rPr>
              <a:t>Zaretan</a:t>
            </a:r>
            <a:r>
              <a:rPr lang="en-US" sz="3200" dirty="0">
                <a:latin typeface="Frutiger 57Cn"/>
                <a:cs typeface="Frutiger 57Cn"/>
              </a:rPr>
              <a:t>. So the waters that went down into the Sea of the </a:t>
            </a:r>
            <a:r>
              <a:rPr lang="en-US" sz="3200" dirty="0" err="1">
                <a:latin typeface="Frutiger 57Cn"/>
                <a:cs typeface="Frutiger 57Cn"/>
              </a:rPr>
              <a:t>Arabah</a:t>
            </a:r>
            <a:r>
              <a:rPr lang="en-US" sz="3200" dirty="0">
                <a:latin typeface="Frutiger 57Cn"/>
                <a:cs typeface="Frutiger 57Cn"/>
              </a:rPr>
              <a:t>, the Salt Sea, failed, and were cut off; and the people crossed over opposite Jericho.</a:t>
            </a:r>
          </a:p>
          <a:p>
            <a:pPr algn="l"/>
            <a:r>
              <a:rPr lang="en-US" sz="3200" dirty="0">
                <a:latin typeface="Frutiger 57Cn"/>
                <a:cs typeface="Frutiger 57Cn"/>
              </a:rPr>
              <a:t>17  Then the priests who bore the ark of the covenant of the LORD stood firm on dry ground in the midst of the Jordan; and all Israel crossed over on dry ground, until all the people had crossed completely over the Jordan.</a:t>
            </a:r>
          </a:p>
        </p:txBody>
      </p:sp>
    </p:spTree>
    <p:extLst>
      <p:ext uri="{BB962C8B-B14F-4D97-AF65-F5344CB8AC3E}">
        <p14:creationId xmlns:p14="http://schemas.microsoft.com/office/powerpoint/2010/main" val="17519832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p:cNvPicPr>
            <a:picLocks noChangeAspect="1"/>
          </p:cNvPicPr>
          <p:nvPr/>
        </p:nvPicPr>
        <p:blipFill>
          <a:blip r:embed="rId5"/>
          <a:stretch>
            <a:fillRect/>
          </a:stretch>
        </p:blipFill>
        <p:spPr>
          <a:xfrm>
            <a:off x="685800" y="-1447800"/>
            <a:ext cx="7924800" cy="10569702"/>
          </a:xfrm>
          <a:prstGeom prst="rect">
            <a:avLst/>
          </a:prstGeom>
        </p:spPr>
      </p:pic>
    </p:spTree>
    <p:extLst>
      <p:ext uri="{BB962C8B-B14F-4D97-AF65-F5344CB8AC3E}">
        <p14:creationId xmlns:p14="http://schemas.microsoft.com/office/powerpoint/2010/main" val="1971627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10:1-2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Moreover, brethren, I do not want you to be unaware that all our fathers were under the cloud, all passed through the sea,</a:t>
            </a:r>
          </a:p>
          <a:p>
            <a:pPr algn="l"/>
            <a:r>
              <a:rPr lang="en-US" sz="3200" dirty="0">
                <a:latin typeface="Frutiger 57Cn"/>
                <a:cs typeface="Frutiger 57Cn"/>
              </a:rPr>
              <a:t>2  all were baptized into Moses in the cloud and in the sea,</a:t>
            </a:r>
          </a:p>
        </p:txBody>
      </p:sp>
    </p:spTree>
    <p:extLst>
      <p:ext uri="{BB962C8B-B14F-4D97-AF65-F5344CB8AC3E}">
        <p14:creationId xmlns:p14="http://schemas.microsoft.com/office/powerpoint/2010/main" val="5277855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p:cNvPicPr>
            <a:picLocks noChangeAspect="1"/>
          </p:cNvPicPr>
          <p:nvPr/>
        </p:nvPicPr>
        <p:blipFill>
          <a:blip r:embed="rId5"/>
          <a:stretch>
            <a:fillRect/>
          </a:stretch>
        </p:blipFill>
        <p:spPr>
          <a:xfrm>
            <a:off x="685800" y="-1447800"/>
            <a:ext cx="7924800" cy="10569702"/>
          </a:xfrm>
          <a:prstGeom prst="rect">
            <a:avLst/>
          </a:prstGeom>
        </p:spPr>
      </p:pic>
    </p:spTree>
    <p:extLst>
      <p:ext uri="{BB962C8B-B14F-4D97-AF65-F5344CB8AC3E}">
        <p14:creationId xmlns:p14="http://schemas.microsoft.com/office/powerpoint/2010/main" val="20882704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Judea in NT tim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14609"/>
            <a:ext cx="7848600" cy="7072608"/>
          </a:xfrm>
          <a:prstGeom prst="rect">
            <a:avLst/>
          </a:prstGeom>
        </p:spPr>
      </p:pic>
    </p:spTree>
    <p:extLst>
      <p:ext uri="{BB962C8B-B14F-4D97-AF65-F5344CB8AC3E}">
        <p14:creationId xmlns:p14="http://schemas.microsoft.com/office/powerpoint/2010/main" val="19056728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31:24-26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24  So it was, when Moses had completed writing the words of this law in a book, when they were finished,</a:t>
            </a:r>
          </a:p>
          <a:p>
            <a:pPr algn="l"/>
            <a:r>
              <a:rPr lang="en-US" sz="3200" dirty="0">
                <a:latin typeface="Frutiger 57Cn"/>
                <a:cs typeface="Frutiger 57Cn"/>
              </a:rPr>
              <a:t>25  that Moses commanded the Levites, who bore the ark of the covenant of the LORD, saying:</a:t>
            </a:r>
          </a:p>
          <a:p>
            <a:pPr algn="l"/>
            <a:r>
              <a:rPr lang="en-US" sz="3200" dirty="0">
                <a:latin typeface="Frutiger 57Cn"/>
                <a:cs typeface="Frutiger 57Cn"/>
              </a:rPr>
              <a:t>26  “Take this Book of the Law, and put it beside the ark of the covenant of the LORD your God, that it may be there as a witness against </a:t>
            </a:r>
            <a:r>
              <a:rPr lang="en-US" sz="3200" dirty="0" smtClean="0">
                <a:latin typeface="Frutiger 57Cn"/>
                <a:cs typeface="Frutiger 57Cn"/>
              </a:rPr>
              <a:t>you . . .”</a:t>
            </a:r>
            <a:endParaRPr lang="en-US" sz="3200" dirty="0">
              <a:latin typeface="Frutiger 57Cn"/>
              <a:cs typeface="Frutiger 57Cn"/>
            </a:endParaRPr>
          </a:p>
        </p:txBody>
      </p:sp>
    </p:spTree>
    <p:extLst>
      <p:ext uri="{BB962C8B-B14F-4D97-AF65-F5344CB8AC3E}">
        <p14:creationId xmlns:p14="http://schemas.microsoft.com/office/powerpoint/2010/main" val="2820286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1214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25183075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7" name="Picture 6" descr="800-Joshua-01Anointe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68" y="-1"/>
            <a:ext cx="9163668" cy="6872751"/>
          </a:xfrm>
          <a:prstGeom prst="rect">
            <a:avLst/>
          </a:prstGeom>
        </p:spPr>
      </p:pic>
    </p:spTree>
    <p:extLst>
      <p:ext uri="{BB962C8B-B14F-4D97-AF65-F5344CB8AC3E}">
        <p14:creationId xmlns:p14="http://schemas.microsoft.com/office/powerpoint/2010/main" val="42009033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31:23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23 </a:t>
            </a:r>
            <a:r>
              <a:rPr lang="en-US" sz="3200" dirty="0" smtClean="0">
                <a:latin typeface="Frutiger 57Cn"/>
                <a:cs typeface="Frutiger 57Cn"/>
              </a:rPr>
              <a:t> Then </a:t>
            </a:r>
            <a:r>
              <a:rPr lang="en-US" sz="3200" dirty="0">
                <a:latin typeface="Frutiger 57Cn"/>
                <a:cs typeface="Frutiger 57Cn"/>
              </a:rPr>
              <a:t>He inaugurated Joshua the son of Nun, and said, “Be strong and of good courage; for you shall bring the children of Israel into the land of which I swore to them, and I will be with you.”</a:t>
            </a:r>
          </a:p>
        </p:txBody>
      </p:sp>
    </p:spTree>
    <p:extLst>
      <p:ext uri="{BB962C8B-B14F-4D97-AF65-F5344CB8AC3E}">
        <p14:creationId xmlns:p14="http://schemas.microsoft.com/office/powerpoint/2010/main" val="4145071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4" name="Picture 3" descr="JordanJericho3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1000"/>
            <a:ext cx="9144000" cy="6070600"/>
          </a:xfrm>
          <a:prstGeom prst="rect">
            <a:avLst/>
          </a:prstGeom>
        </p:spPr>
      </p:pic>
    </p:spTree>
    <p:extLst>
      <p:ext uri="{BB962C8B-B14F-4D97-AF65-F5344CB8AC3E}">
        <p14:creationId xmlns:p14="http://schemas.microsoft.com/office/powerpoint/2010/main" val="11541198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5" name="Picture 4" descr="Jordan River by Bethany beyond Jordan, tb06030326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0"/>
            <a:ext cx="9652000" cy="7239000"/>
          </a:xfrm>
          <a:prstGeom prst="rect">
            <a:avLst/>
          </a:prstGeom>
        </p:spPr>
      </p:pic>
    </p:spTree>
    <p:extLst>
      <p:ext uri="{BB962C8B-B14F-4D97-AF65-F5344CB8AC3E}">
        <p14:creationId xmlns:p14="http://schemas.microsoft.com/office/powerpoint/2010/main" val="1012371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5" name="Picture 4" descr="fording the Jordan 100 years a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09" y="-228600"/>
            <a:ext cx="9195010" cy="7086600"/>
          </a:xfrm>
          <a:prstGeom prst="rect">
            <a:avLst/>
          </a:prstGeom>
        </p:spPr>
      </p:pic>
    </p:spTree>
    <p:extLst>
      <p:ext uri="{BB962C8B-B14F-4D97-AF65-F5344CB8AC3E}">
        <p14:creationId xmlns:p14="http://schemas.microsoft.com/office/powerpoint/2010/main" val="29930006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29  The </a:t>
            </a:r>
            <a:r>
              <a:rPr lang="en-US" sz="3200" dirty="0">
                <a:latin typeface="Frutiger 57Cn"/>
                <a:cs typeface="Frutiger 57Cn"/>
              </a:rPr>
              <a:t>next day John saw Jesus coming toward him, and said, “Behold! The Lamb of God who takes away the sin of the world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689280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7239000" cy="6851473"/>
          </a:xfrm>
          <a:prstGeom prst="rect">
            <a:avLst/>
          </a:prstGeom>
        </p:spPr>
      </p:pic>
    </p:spTree>
    <p:extLst>
      <p:ext uri="{BB962C8B-B14F-4D97-AF65-F5344CB8AC3E}">
        <p14:creationId xmlns:p14="http://schemas.microsoft.com/office/powerpoint/2010/main" val="26553175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Corinthians 5:7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Therefore purge out the old leaven, that you may be a new lump, since you truly are unleavened. For indeed Christ, our Passover, was sacrificed for us.</a:t>
            </a:r>
          </a:p>
        </p:txBody>
      </p:sp>
    </p:spTree>
    <p:extLst>
      <p:ext uri="{BB962C8B-B14F-4D97-AF65-F5344CB8AC3E}">
        <p14:creationId xmlns:p14="http://schemas.microsoft.com/office/powerpoint/2010/main" val="1167424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 Peter 1:18-19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18  knowing that you were not redeemed with corruptible things, like silver or gold, from your aimless conduct received by tradition from your fathers,</a:t>
            </a:r>
          </a:p>
          <a:p>
            <a:pPr algn="l"/>
            <a:r>
              <a:rPr lang="en-US" sz="3200" dirty="0">
                <a:latin typeface="Frutiger 57Cn"/>
                <a:cs typeface="Frutiger 57Cn"/>
              </a:rPr>
              <a:t>19  but with the precious blood of Christ, as of a lamb without blemish and without spot.</a:t>
            </a:r>
          </a:p>
        </p:txBody>
      </p:sp>
    </p:spTree>
    <p:extLst>
      <p:ext uri="{BB962C8B-B14F-4D97-AF65-F5344CB8AC3E}">
        <p14:creationId xmlns:p14="http://schemas.microsoft.com/office/powerpoint/2010/main" val="1711997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Josephus (Antiquities, 18:5:2)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“John</a:t>
            </a:r>
            <a:r>
              <a:rPr lang="en-US" sz="3200" dirty="0">
                <a:latin typeface="Frutiger 57Cn"/>
                <a:cs typeface="Frutiger 57Cn"/>
              </a:rPr>
              <a:t>, that was called the Baptist . . . was a good man, and commanded the Jews to exercise virtue, both as to righteousness towards one another, and piety towards God, and so to come to baptism; for that the washing [with water] would be acceptable to him, if they made use of it, not in order to the putting away </a:t>
            </a:r>
            <a:r>
              <a:rPr lang="en-US" sz="3200" dirty="0" smtClean="0">
                <a:latin typeface="Frutiger 57Cn"/>
                <a:cs typeface="Frutiger 57Cn"/>
              </a:rPr>
              <a:t>of </a:t>
            </a:r>
            <a:r>
              <a:rPr lang="en-US" sz="3200" dirty="0">
                <a:latin typeface="Frutiger 57Cn"/>
                <a:cs typeface="Frutiger 57Cn"/>
              </a:rPr>
              <a:t>some sins [only], but for the </a:t>
            </a:r>
            <a:r>
              <a:rPr lang="en-US" sz="3200" dirty="0" err="1" smtClean="0">
                <a:latin typeface="Frutiger 57Cn"/>
                <a:cs typeface="Frutiger 57Cn"/>
              </a:rPr>
              <a:t>purifi-cation</a:t>
            </a:r>
            <a:r>
              <a:rPr lang="en-US" sz="3200" dirty="0" smtClean="0">
                <a:latin typeface="Frutiger 57Cn"/>
                <a:cs typeface="Frutiger 57Cn"/>
              </a:rPr>
              <a:t> </a:t>
            </a:r>
            <a:r>
              <a:rPr lang="en-US" sz="3200" dirty="0">
                <a:latin typeface="Frutiger 57Cn"/>
                <a:cs typeface="Frutiger 57Cn"/>
              </a:rPr>
              <a:t>of the body; supposing still that the soul was thoroughly purified beforehand by </a:t>
            </a:r>
            <a:r>
              <a:rPr lang="en-US" sz="3200" dirty="0" smtClean="0">
                <a:latin typeface="Frutiger 57Cn"/>
                <a:cs typeface="Frutiger 57Cn"/>
              </a:rPr>
              <a:t>righteousness </a:t>
            </a:r>
            <a:br>
              <a:rPr lang="en-US" sz="3200" dirty="0" smtClean="0">
                <a:latin typeface="Frutiger 57Cn"/>
                <a:cs typeface="Frutiger 57Cn"/>
              </a:rPr>
            </a:br>
            <a:r>
              <a:rPr lang="en-US" sz="3200" dirty="0" smtClean="0">
                <a:latin typeface="Frutiger 57Cn"/>
                <a:cs typeface="Frutiger 57Cn"/>
              </a:rPr>
              <a:t>. </a:t>
            </a:r>
            <a:r>
              <a:rPr lang="en-US" sz="3200" dirty="0">
                <a:latin typeface="Frutiger 57Cn"/>
                <a:cs typeface="Frutiger 57Cn"/>
              </a:rPr>
              <a:t>. . others came in crowds about him, for they were very greatly moved by hearing his words . . </a:t>
            </a:r>
            <a:r>
              <a:rPr lang="en-US" sz="320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99925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53:6-7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6  All we like sheep have gone astray; we have turned, every one, to his own way; and the LORD has laid on Him the iniquity of us all.</a:t>
            </a:r>
          </a:p>
          <a:p>
            <a:pPr algn="l"/>
            <a:r>
              <a:rPr lang="en-US" sz="3200" dirty="0">
                <a:latin typeface="Frutiger 57Cn"/>
                <a:cs typeface="Frutiger 57Cn"/>
              </a:rPr>
              <a:t>7  He was oppressed and He was afflicted, yet He opened not His mouth; He was led as a lamb to the slaughter, and as a sheep before its shearers is silent, so He opened not His mouth.</a:t>
            </a:r>
          </a:p>
        </p:txBody>
      </p:sp>
    </p:spTree>
    <p:extLst>
      <p:ext uri="{BB962C8B-B14F-4D97-AF65-F5344CB8AC3E}">
        <p14:creationId xmlns:p14="http://schemas.microsoft.com/office/powerpoint/2010/main" val="1428129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29  The </a:t>
            </a:r>
            <a:r>
              <a:rPr lang="en-US" sz="3200" dirty="0">
                <a:latin typeface="Frutiger 57Cn"/>
                <a:cs typeface="Frutiger 57Cn"/>
              </a:rPr>
              <a:t>next day John saw Jesus coming toward him, and said, “Behold! The Lamb of God who takes away the sin of the world!</a:t>
            </a:r>
          </a:p>
          <a:p>
            <a:pPr algn="l"/>
            <a:r>
              <a:rPr lang="en-US" sz="3200" dirty="0" smtClean="0">
                <a:latin typeface="Frutiger 57Cn"/>
                <a:cs typeface="Frutiger 57Cn"/>
              </a:rPr>
              <a:t>30  “</a:t>
            </a:r>
            <a:r>
              <a:rPr lang="en-US" sz="3200" dirty="0">
                <a:latin typeface="Frutiger 57Cn"/>
                <a:cs typeface="Frutiger 57Cn"/>
              </a:rPr>
              <a:t>This is He of whom I said, ‘After me comes a Man who is preferred before me, for He was before me.’</a:t>
            </a:r>
          </a:p>
          <a:p>
            <a:pPr algn="l"/>
            <a:r>
              <a:rPr lang="en-US" sz="3200" dirty="0" smtClean="0">
                <a:latin typeface="Frutiger 57Cn"/>
                <a:cs typeface="Frutiger 57Cn"/>
              </a:rPr>
              <a:t>31  “</a:t>
            </a:r>
            <a:r>
              <a:rPr lang="en-US" sz="3200" dirty="0">
                <a:latin typeface="Frutiger 57Cn"/>
                <a:cs typeface="Frutiger 57Cn"/>
              </a:rPr>
              <a:t>I did not know Him; but that He should be revealed to Israel, therefore I came baptizing with water.</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6170042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32  And </a:t>
            </a:r>
            <a:r>
              <a:rPr lang="en-US" sz="3200" dirty="0">
                <a:latin typeface="Frutiger 57Cn"/>
                <a:cs typeface="Frutiger 57Cn"/>
              </a:rPr>
              <a:t>John bore witness, saying, “I saw the Spirit descending from heaven like a dove, and He remained upon Him.</a:t>
            </a:r>
          </a:p>
          <a:p>
            <a:pPr algn="l"/>
            <a:r>
              <a:rPr lang="en-US" sz="3200" dirty="0" smtClean="0">
                <a:latin typeface="Frutiger 57Cn"/>
                <a:cs typeface="Frutiger 57Cn"/>
              </a:rPr>
              <a:t>33 </a:t>
            </a:r>
            <a:r>
              <a:rPr lang="en-US" sz="3200" dirty="0">
                <a:latin typeface="Frutiger 57Cn"/>
                <a:cs typeface="Frutiger 57Cn"/>
              </a:rPr>
              <a:t>“I did not know Him, but He who sent me to baptize with water said to me, ‘Upon whom you see the Spirit descending, and remaining on Him, this is He who baptizes with the Holy Spirit.’</a:t>
            </a:r>
          </a:p>
          <a:p>
            <a:pPr algn="l"/>
            <a:r>
              <a:rPr lang="en-US" sz="3200" dirty="0" smtClean="0">
                <a:latin typeface="Frutiger 57Cn"/>
                <a:cs typeface="Frutiger 57Cn"/>
              </a:rPr>
              <a:t>34  “</a:t>
            </a:r>
            <a:r>
              <a:rPr lang="en-US" sz="3200" dirty="0">
                <a:latin typeface="Frutiger 57Cn"/>
                <a:cs typeface="Frutiger 57Cn"/>
              </a:rPr>
              <a:t>And I have seen and testified that this is the Son of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74389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19:15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By the mouth of two or three witnesses the matter shall be established. </a:t>
            </a:r>
          </a:p>
        </p:txBody>
      </p:sp>
    </p:spTree>
    <p:extLst>
      <p:ext uri="{BB962C8B-B14F-4D97-AF65-F5344CB8AC3E}">
        <p14:creationId xmlns:p14="http://schemas.microsoft.com/office/powerpoint/2010/main" val="6514690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34  “</a:t>
            </a:r>
            <a:r>
              <a:rPr lang="en-US" sz="3200" dirty="0">
                <a:latin typeface="Frutiger 57Cn"/>
                <a:cs typeface="Frutiger 57Cn"/>
              </a:rPr>
              <a:t>And I have seen and testified that this is the Son of God.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145933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34  “</a:t>
            </a:r>
            <a:r>
              <a:rPr lang="en-US" sz="3200" dirty="0">
                <a:latin typeface="Frutiger 57Cn"/>
                <a:cs typeface="Frutiger 57Cn"/>
              </a:rPr>
              <a:t>And I have seen and testified that this is the Son of God.</a:t>
            </a:r>
            <a:r>
              <a:rPr lang="en-US" sz="3200" dirty="0" smtClean="0">
                <a:latin typeface="Frutiger 57Cn"/>
                <a:cs typeface="Frutiger 57Cn"/>
              </a:rPr>
              <a:t>”</a:t>
            </a:r>
            <a:endParaRPr lang="en-US" sz="3200" dirty="0">
              <a:latin typeface="Frutiger 57Cn"/>
              <a:cs typeface="Frutiger 57Cn"/>
            </a:endParaRPr>
          </a:p>
        </p:txBody>
      </p:sp>
      <p:sp>
        <p:nvSpPr>
          <p:cNvPr id="9" name="Rectangle 2"/>
          <p:cNvSpPr>
            <a:spLocks noChangeArrowheads="1"/>
          </p:cNvSpPr>
          <p:nvPr/>
        </p:nvSpPr>
        <p:spPr bwMode="auto">
          <a:xfrm>
            <a:off x="152400" y="2590800"/>
            <a:ext cx="9144000" cy="1741488"/>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3:17; Mark 1:12-13; Luke 3:22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10" name="Text Box 3"/>
          <p:cNvSpPr txBox="1">
            <a:spLocks noChangeArrowheads="1"/>
          </p:cNvSpPr>
          <p:nvPr/>
        </p:nvSpPr>
        <p:spPr bwMode="auto">
          <a:xfrm>
            <a:off x="914400" y="4597143"/>
            <a:ext cx="8229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“This is My beloved Son, in whom I am well pleased.”</a:t>
            </a:r>
            <a:endParaRPr lang="en-US" sz="3200" dirty="0">
              <a:latin typeface="Frutiger 57Cn"/>
              <a:cs typeface="Frutiger 57Cn"/>
            </a:endParaRPr>
          </a:p>
        </p:txBody>
      </p:sp>
    </p:spTree>
    <p:extLst>
      <p:ext uri="{BB962C8B-B14F-4D97-AF65-F5344CB8AC3E}">
        <p14:creationId xmlns:p14="http://schemas.microsoft.com/office/powerpoint/2010/main" val="812053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Daniel 9:2-3, 20-25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  In </a:t>
            </a:r>
            <a:r>
              <a:rPr lang="en-US" sz="3200" dirty="0">
                <a:latin typeface="Frutiger 57Cn"/>
                <a:cs typeface="Frutiger 57Cn"/>
              </a:rPr>
              <a:t>the first year of his </a:t>
            </a:r>
            <a:r>
              <a:rPr lang="en-US" sz="3200" dirty="0" smtClean="0">
                <a:latin typeface="Frutiger 57Cn"/>
                <a:cs typeface="Frutiger 57Cn"/>
              </a:rPr>
              <a:t>[Darius, son of </a:t>
            </a:r>
            <a:r>
              <a:rPr lang="en-US" sz="3200" dirty="0" err="1" smtClean="0">
                <a:latin typeface="Frutiger 57Cn"/>
                <a:cs typeface="Frutiger 57Cn"/>
              </a:rPr>
              <a:t>Ahasuerus</a:t>
            </a:r>
            <a:r>
              <a:rPr lang="en-US" sz="3200" dirty="0" smtClean="0">
                <a:latin typeface="Frutiger 57Cn"/>
                <a:cs typeface="Frutiger 57Cn"/>
              </a:rPr>
              <a:t>] reign </a:t>
            </a:r>
            <a:r>
              <a:rPr lang="en-US" sz="3200" dirty="0">
                <a:latin typeface="Frutiger 57Cn"/>
                <a:cs typeface="Frutiger 57Cn"/>
              </a:rPr>
              <a:t>I, Daniel, understood by the books the number of the years specified by the word of the LORD through Jeremiah the prophet, that He would accomplish seventy years in the desolations of Jerusalem</a:t>
            </a:r>
            <a:r>
              <a:rPr lang="en-US" sz="3200" dirty="0" smtClean="0">
                <a:latin typeface="Frutiger 57Cn"/>
                <a:cs typeface="Frutiger 57Cn"/>
              </a:rPr>
              <a:t>. [Jeremiah 25:8-13]</a:t>
            </a:r>
            <a:endParaRPr lang="en-US" sz="3200" dirty="0">
              <a:latin typeface="Frutiger 57Cn"/>
              <a:cs typeface="Frutiger 57Cn"/>
            </a:endParaRPr>
          </a:p>
          <a:p>
            <a:pPr algn="l"/>
            <a:r>
              <a:rPr lang="en-US" sz="3200" dirty="0" smtClean="0">
                <a:latin typeface="Frutiger 57Cn"/>
                <a:cs typeface="Frutiger 57Cn"/>
              </a:rPr>
              <a:t>3  Then </a:t>
            </a:r>
            <a:r>
              <a:rPr lang="en-US" sz="3200" dirty="0">
                <a:latin typeface="Frutiger 57Cn"/>
                <a:cs typeface="Frutiger 57Cn"/>
              </a:rPr>
              <a:t>I set my face toward the Lord God to make request by prayer and supplications, with fasting, sackcloth, and ashes</a:t>
            </a:r>
            <a:r>
              <a:rPr lang="en-US" sz="3200" dirty="0" smtClean="0">
                <a:latin typeface="Frutiger 57Cn"/>
                <a:cs typeface="Frutiger 57Cn"/>
              </a:rPr>
              <a:t>. . . .   </a:t>
            </a:r>
          </a:p>
        </p:txBody>
      </p:sp>
    </p:spTree>
    <p:extLst>
      <p:ext uri="{BB962C8B-B14F-4D97-AF65-F5344CB8AC3E}">
        <p14:creationId xmlns:p14="http://schemas.microsoft.com/office/powerpoint/2010/main" val="35785460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25:8-13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8  “Therefore thus says the LORD of hosts: ‘Because you have not heard My words,</a:t>
            </a:r>
          </a:p>
          <a:p>
            <a:pPr algn="l"/>
            <a:r>
              <a:rPr lang="en-US" sz="3200" dirty="0">
                <a:latin typeface="Frutiger 57Cn"/>
                <a:cs typeface="Frutiger 57Cn"/>
              </a:rPr>
              <a:t>9  ‘behold, I will send and take all the families of the north,’ says the LORD, ‘and Nebuchadnezzar the king of Babylon, My servant, and will bring them against this land, against its inhabitants, and against these nations all around, and will utterly destroy them, and make them an astonishment, a hissing, and perpetual desolations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342588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25:8-13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10  </a:t>
            </a:r>
            <a:r>
              <a:rPr lang="en-US" sz="3200" dirty="0">
                <a:latin typeface="Frutiger 57Cn"/>
                <a:cs typeface="Frutiger 57Cn"/>
              </a:rPr>
              <a:t>‘Moreover I will take from them the voice of mirth and the voice of gladness, the voice of the bridegroom and the voice of the bride, the sound of the millstones and the light of the lamp.</a:t>
            </a:r>
          </a:p>
          <a:p>
            <a:pPr algn="l"/>
            <a:r>
              <a:rPr lang="en-US" sz="3200" dirty="0" smtClean="0">
                <a:latin typeface="Frutiger 57Cn"/>
                <a:cs typeface="Frutiger 57Cn"/>
              </a:rPr>
              <a:t>11  ‘</a:t>
            </a:r>
            <a:r>
              <a:rPr lang="en-US" sz="3200" dirty="0">
                <a:latin typeface="Frutiger 57Cn"/>
                <a:cs typeface="Frutiger 57Cn"/>
              </a:rPr>
              <a:t>And this whole land shall be a desolation and an astonishment, and these nations </a:t>
            </a:r>
            <a:r>
              <a:rPr lang="en-US" sz="3200" dirty="0">
                <a:solidFill>
                  <a:srgbClr val="FFCC66"/>
                </a:solidFill>
                <a:latin typeface="Frutiger 57Cn"/>
                <a:cs typeface="Frutiger 57Cn"/>
              </a:rPr>
              <a:t>shall serve the king of Babylon seventy years</a:t>
            </a:r>
            <a:r>
              <a:rPr lang="en-US" sz="3200" dirty="0" smtClean="0">
                <a:solidFill>
                  <a:srgbClr val="FFCC66"/>
                </a:solidFill>
                <a:latin typeface="Frutiger 57Cn"/>
                <a:cs typeface="Frutiger 57Cn"/>
              </a:rPr>
              <a:t>.</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24920726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25:8-13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12  </a:t>
            </a:r>
            <a:r>
              <a:rPr lang="en-US" sz="3200" dirty="0">
                <a:latin typeface="Frutiger 57Cn"/>
                <a:cs typeface="Frutiger 57Cn"/>
              </a:rPr>
              <a:t>‘Then it will come to pass, </a:t>
            </a:r>
            <a:r>
              <a:rPr lang="en-US" sz="3200" dirty="0">
                <a:solidFill>
                  <a:srgbClr val="FFCC66"/>
                </a:solidFill>
                <a:latin typeface="Frutiger 57Cn"/>
                <a:cs typeface="Frutiger 57Cn"/>
              </a:rPr>
              <a:t>when seventy years are completed,</a:t>
            </a:r>
            <a:r>
              <a:rPr lang="en-US" sz="3200" dirty="0">
                <a:latin typeface="Frutiger 57Cn"/>
                <a:cs typeface="Frutiger 57Cn"/>
              </a:rPr>
              <a:t> that I will punish the king of Babylon and that nation, the land of the Chaldeans, for their iniquity,’ says the LORD; ‘and I will make it a perpetual desolation.</a:t>
            </a:r>
          </a:p>
          <a:p>
            <a:pPr algn="l"/>
            <a:r>
              <a:rPr lang="en-US" sz="3200" dirty="0">
                <a:latin typeface="Frutiger 57Cn"/>
                <a:cs typeface="Frutiger 57Cn"/>
              </a:rPr>
              <a:t>13  ‘So I will bring on that land all My words which I have pronounced against it, all that is written in this book, which Jeremiah has prophesied concerning all the nations.</a:t>
            </a:r>
          </a:p>
        </p:txBody>
      </p:sp>
    </p:spTree>
    <p:extLst>
      <p:ext uri="{BB962C8B-B14F-4D97-AF65-F5344CB8AC3E}">
        <p14:creationId xmlns:p14="http://schemas.microsoft.com/office/powerpoint/2010/main" val="1141033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19  Now </a:t>
            </a:r>
            <a:r>
              <a:rPr lang="en-US" sz="3200" dirty="0">
                <a:latin typeface="Frutiger 57Cn"/>
                <a:cs typeface="Frutiger 57Cn"/>
              </a:rPr>
              <a:t>this is the testimony of John, when the Jews sent priests and Levites from Jerusalem to ask him, “Who are you?”</a:t>
            </a:r>
          </a:p>
          <a:p>
            <a:pPr algn="l"/>
            <a:r>
              <a:rPr lang="en-US" sz="3200" dirty="0" smtClean="0">
                <a:latin typeface="Frutiger 57Cn"/>
                <a:cs typeface="Frutiger 57Cn"/>
              </a:rPr>
              <a:t>20  </a:t>
            </a:r>
            <a:r>
              <a:rPr lang="en-US" sz="3200" dirty="0">
                <a:latin typeface="Frutiger 57Cn"/>
                <a:cs typeface="Frutiger 57Cn"/>
              </a:rPr>
              <a:t>He confessed, and did not deny, but confessed, “I am not the Christ.”</a:t>
            </a:r>
          </a:p>
          <a:p>
            <a:pPr algn="l"/>
            <a:r>
              <a:rPr lang="en-US" sz="3200" dirty="0" smtClean="0">
                <a:latin typeface="Frutiger 57Cn"/>
                <a:cs typeface="Frutiger 57Cn"/>
              </a:rPr>
              <a:t>21  And </a:t>
            </a:r>
            <a:r>
              <a:rPr lang="en-US" sz="3200" dirty="0">
                <a:latin typeface="Frutiger 57Cn"/>
                <a:cs typeface="Frutiger 57Cn"/>
              </a:rPr>
              <a:t>they asked him, “What then? Are you Elijah?” He said, “I am not.” “Are you the Prophet?” And he answered, “No.</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1456507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cConnellWarChari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 y="457200"/>
            <a:ext cx="9147161" cy="5799300"/>
          </a:xfrm>
          <a:prstGeom prst="rect">
            <a:avLst/>
          </a:prstGeom>
        </p:spPr>
      </p:pic>
    </p:spTree>
    <p:extLst>
      <p:ext uri="{BB962C8B-B14F-4D97-AF65-F5344CB8AC3E}">
        <p14:creationId xmlns:p14="http://schemas.microsoft.com/office/powerpoint/2010/main" val="5013221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Daniel 9:2-3, 20-25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20  </a:t>
            </a:r>
            <a:r>
              <a:rPr lang="en-US" sz="3200" dirty="0">
                <a:latin typeface="Frutiger 57Cn"/>
                <a:cs typeface="Frutiger 57Cn"/>
              </a:rPr>
              <a:t>Now while I was speaking, praying, and confessing my sin and the sin of my people Israel, and presenting my supplication before the LORD my God for the holy mountain of my God</a:t>
            </a:r>
            <a:r>
              <a:rPr lang="en-US" sz="3200" dirty="0" smtClean="0">
                <a:latin typeface="Frutiger 57Cn"/>
                <a:cs typeface="Frutiger 57Cn"/>
              </a:rPr>
              <a:t>,</a:t>
            </a:r>
          </a:p>
          <a:p>
            <a:pPr algn="l"/>
            <a:r>
              <a:rPr lang="en-US" sz="3200" dirty="0" smtClean="0">
                <a:latin typeface="Frutiger 57Cn"/>
                <a:cs typeface="Frutiger 57Cn"/>
              </a:rPr>
              <a:t>21  yes, while I was speaking in prayer, the man Gabriel, whom I had seen in the vision at the beginning, being caused to fly swiftly, reached me about the time of the evening offering.</a:t>
            </a:r>
          </a:p>
          <a:p>
            <a:pPr algn="l"/>
            <a:r>
              <a:rPr lang="en-US" sz="3200" dirty="0" smtClean="0">
                <a:latin typeface="Frutiger 57Cn"/>
                <a:cs typeface="Frutiger 57Cn"/>
              </a:rPr>
              <a:t>22  And </a:t>
            </a:r>
            <a:r>
              <a:rPr lang="en-US" sz="3200" dirty="0">
                <a:latin typeface="Frutiger 57Cn"/>
                <a:cs typeface="Frutiger 57Cn"/>
              </a:rPr>
              <a:t>he informed me, and talked with me, and said, “O Daniel, I have now come forth to give you skill to understand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423435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Daniel 9:2-3, 20-25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23  “</a:t>
            </a:r>
            <a:r>
              <a:rPr lang="en-US" sz="3200" dirty="0">
                <a:latin typeface="Frutiger 57Cn"/>
                <a:cs typeface="Frutiger 57Cn"/>
              </a:rPr>
              <a:t>At the beginning of your supplications the command went out, and I have come to tell you, for you are greatly beloved; therefore consider the matter, and understand the vision:</a:t>
            </a:r>
          </a:p>
          <a:p>
            <a:pPr algn="l"/>
            <a:r>
              <a:rPr lang="en-US" sz="3200" dirty="0" smtClean="0">
                <a:latin typeface="Frutiger 57Cn"/>
                <a:cs typeface="Frutiger 57Cn"/>
              </a:rPr>
              <a:t>24  </a:t>
            </a:r>
            <a:r>
              <a:rPr lang="en-US" sz="3200" dirty="0">
                <a:latin typeface="Frutiger 57Cn"/>
                <a:cs typeface="Frutiger 57Cn"/>
              </a:rPr>
              <a:t>“Seventy weeks </a:t>
            </a:r>
            <a:r>
              <a:rPr lang="en-US" sz="3200" dirty="0" smtClean="0">
                <a:latin typeface="Frutiger 57Cn"/>
                <a:cs typeface="Frutiger 57Cn"/>
              </a:rPr>
              <a:t>[sevens] are </a:t>
            </a:r>
            <a:r>
              <a:rPr lang="en-US" sz="3200" dirty="0">
                <a:latin typeface="Frutiger 57Cn"/>
                <a:cs typeface="Frutiger 57Cn"/>
              </a:rPr>
              <a:t>determined </a:t>
            </a:r>
            <a:r>
              <a:rPr lang="en-US" sz="3200" dirty="0" smtClean="0">
                <a:latin typeface="Frutiger 57Cn"/>
                <a:cs typeface="Frutiger 57Cn"/>
              </a:rPr>
              <a:t>for </a:t>
            </a:r>
            <a:r>
              <a:rPr lang="en-US" sz="3200" dirty="0">
                <a:latin typeface="Frutiger 57Cn"/>
                <a:cs typeface="Frutiger 57Cn"/>
              </a:rPr>
              <a:t>your people and for your holy city, </a:t>
            </a:r>
            <a:r>
              <a:rPr lang="en-US" sz="3200" dirty="0" smtClean="0">
                <a:latin typeface="Frutiger 57Cn"/>
                <a:cs typeface="Frutiger 57Cn"/>
              </a:rPr>
              <a:t>to </a:t>
            </a:r>
            <a:r>
              <a:rPr lang="en-US" sz="3200" dirty="0">
                <a:latin typeface="Frutiger 57Cn"/>
                <a:cs typeface="Frutiger 57Cn"/>
              </a:rPr>
              <a:t>finish the transgression, </a:t>
            </a:r>
            <a:r>
              <a:rPr lang="en-US" sz="3200" dirty="0" smtClean="0">
                <a:latin typeface="Frutiger 57Cn"/>
                <a:cs typeface="Frutiger 57Cn"/>
              </a:rPr>
              <a:t>to </a:t>
            </a:r>
            <a:r>
              <a:rPr lang="en-US" sz="3200" dirty="0">
                <a:latin typeface="Frutiger 57Cn"/>
                <a:cs typeface="Frutiger 57Cn"/>
              </a:rPr>
              <a:t>make an end of sins, </a:t>
            </a:r>
            <a:r>
              <a:rPr lang="en-US" sz="3200" dirty="0" smtClean="0">
                <a:latin typeface="Frutiger 57Cn"/>
                <a:cs typeface="Frutiger 57Cn"/>
              </a:rPr>
              <a:t>to </a:t>
            </a:r>
            <a:r>
              <a:rPr lang="en-US" sz="3200" dirty="0">
                <a:latin typeface="Frutiger 57Cn"/>
                <a:cs typeface="Frutiger 57Cn"/>
              </a:rPr>
              <a:t>make reconciliation for iniquity, </a:t>
            </a:r>
            <a:r>
              <a:rPr lang="en-US" sz="3200" dirty="0" smtClean="0">
                <a:latin typeface="Frutiger 57Cn"/>
                <a:cs typeface="Frutiger 57Cn"/>
              </a:rPr>
              <a:t>to </a:t>
            </a:r>
            <a:r>
              <a:rPr lang="en-US" sz="3200" dirty="0">
                <a:latin typeface="Frutiger 57Cn"/>
                <a:cs typeface="Frutiger 57Cn"/>
              </a:rPr>
              <a:t>bring in everlasting righteousness, </a:t>
            </a:r>
            <a:r>
              <a:rPr lang="en-US" sz="3200" dirty="0" smtClean="0">
                <a:latin typeface="Frutiger 57Cn"/>
                <a:cs typeface="Frutiger 57Cn"/>
              </a:rPr>
              <a:t>to </a:t>
            </a:r>
            <a:r>
              <a:rPr lang="en-US" sz="3200" dirty="0">
                <a:latin typeface="Frutiger 57Cn"/>
                <a:cs typeface="Frutiger 57Cn"/>
              </a:rPr>
              <a:t>seal up vision and prophecy, </a:t>
            </a:r>
            <a:r>
              <a:rPr lang="en-US" sz="3200" dirty="0" smtClean="0">
                <a:latin typeface="Frutiger 57Cn"/>
                <a:cs typeface="Frutiger 57Cn"/>
              </a:rPr>
              <a:t>and </a:t>
            </a:r>
            <a:r>
              <a:rPr lang="en-US" sz="3200" dirty="0">
                <a:latin typeface="Frutiger 57Cn"/>
                <a:cs typeface="Frutiger 57Cn"/>
              </a:rPr>
              <a:t>to anoint the Most Holy</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710605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Daniel 9:2-3, 20-25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Know therefore and understand, </a:t>
            </a:r>
            <a:r>
              <a:rPr lang="en-US" sz="3200" dirty="0" smtClean="0">
                <a:latin typeface="Frutiger 57Cn"/>
                <a:cs typeface="Frutiger 57Cn"/>
              </a:rPr>
              <a:t>that </a:t>
            </a:r>
            <a:r>
              <a:rPr lang="en-US" sz="3200" dirty="0">
                <a:latin typeface="Frutiger 57Cn"/>
                <a:cs typeface="Frutiger 57Cn"/>
              </a:rPr>
              <a:t>from the going forth of the command </a:t>
            </a:r>
            <a:r>
              <a:rPr lang="en-US" sz="3200" dirty="0" smtClean="0">
                <a:latin typeface="Frutiger 57Cn"/>
                <a:cs typeface="Frutiger 57Cn"/>
              </a:rPr>
              <a:t>to </a:t>
            </a:r>
            <a:r>
              <a:rPr lang="en-US" sz="3200" dirty="0">
                <a:latin typeface="Frutiger 57Cn"/>
                <a:cs typeface="Frutiger 57Cn"/>
              </a:rPr>
              <a:t>restore and build Jerusalem </a:t>
            </a:r>
            <a:r>
              <a:rPr lang="en-US" sz="3200" dirty="0" smtClean="0">
                <a:latin typeface="Frutiger 57Cn"/>
                <a:cs typeface="Frutiger 57Cn"/>
              </a:rPr>
              <a:t>until </a:t>
            </a:r>
            <a:r>
              <a:rPr lang="en-US" sz="3200" dirty="0">
                <a:latin typeface="Frutiger 57Cn"/>
                <a:cs typeface="Frutiger 57Cn"/>
              </a:rPr>
              <a:t>Messiah the Prince, </a:t>
            </a:r>
            <a:r>
              <a:rPr lang="en-US" sz="3200" dirty="0" smtClean="0">
                <a:latin typeface="Frutiger 57Cn"/>
                <a:cs typeface="Frutiger 57Cn"/>
              </a:rPr>
              <a:t>there </a:t>
            </a:r>
            <a:r>
              <a:rPr lang="en-US" sz="3200" dirty="0">
                <a:latin typeface="Frutiger 57Cn"/>
                <a:cs typeface="Frutiger 57Cn"/>
              </a:rPr>
              <a:t>shall be seven weeks </a:t>
            </a:r>
            <a:r>
              <a:rPr lang="en-US" sz="3200" dirty="0" smtClean="0">
                <a:latin typeface="Frutiger 57Cn"/>
                <a:cs typeface="Frutiger 57Cn"/>
              </a:rPr>
              <a:t>[sevens] and </a:t>
            </a:r>
            <a:r>
              <a:rPr lang="en-US" sz="3200" dirty="0">
                <a:latin typeface="Frutiger 57Cn"/>
                <a:cs typeface="Frutiger 57Cn"/>
              </a:rPr>
              <a:t>sixty-two </a:t>
            </a:r>
            <a:r>
              <a:rPr lang="en-US" sz="3200" dirty="0" smtClean="0">
                <a:latin typeface="Frutiger 57Cn"/>
                <a:cs typeface="Frutiger 57Cn"/>
              </a:rPr>
              <a:t>weeks [sevens]; the </a:t>
            </a:r>
            <a:r>
              <a:rPr lang="en-US" sz="3200" dirty="0">
                <a:latin typeface="Frutiger 57Cn"/>
                <a:cs typeface="Frutiger 57Cn"/>
              </a:rPr>
              <a:t>street shall be built again, and the wall, </a:t>
            </a:r>
            <a:r>
              <a:rPr lang="en-US" sz="3200" dirty="0" smtClean="0">
                <a:latin typeface="Frutiger 57Cn"/>
                <a:cs typeface="Frutiger 57Cn"/>
              </a:rPr>
              <a:t>even </a:t>
            </a:r>
            <a:r>
              <a:rPr lang="en-US" sz="3200" dirty="0">
                <a:latin typeface="Frutiger 57Cn"/>
                <a:cs typeface="Frutiger 57Cn"/>
              </a:rPr>
              <a:t>in troublesome times.</a:t>
            </a:r>
          </a:p>
        </p:txBody>
      </p:sp>
    </p:spTree>
    <p:extLst>
      <p:ext uri="{BB962C8B-B14F-4D97-AF65-F5344CB8AC3E}">
        <p14:creationId xmlns:p14="http://schemas.microsoft.com/office/powerpoint/2010/main" val="474381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Numbers 14:34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34  According </a:t>
            </a:r>
            <a:r>
              <a:rPr lang="en-US" sz="3200" dirty="0">
                <a:latin typeface="Frutiger 57Cn"/>
                <a:cs typeface="Frutiger 57Cn"/>
              </a:rPr>
              <a:t>to the number of the days in which you spied out the land, </a:t>
            </a:r>
            <a:r>
              <a:rPr lang="en-US" sz="3200" dirty="0">
                <a:solidFill>
                  <a:srgbClr val="FFCC66"/>
                </a:solidFill>
                <a:latin typeface="Frutiger 57Cn"/>
                <a:cs typeface="Frutiger 57Cn"/>
              </a:rPr>
              <a:t>forty days, </a:t>
            </a:r>
            <a:r>
              <a:rPr lang="en-US" sz="3200" dirty="0">
                <a:latin typeface="Frutiger 57Cn"/>
                <a:cs typeface="Frutiger 57Cn"/>
              </a:rPr>
              <a:t>for each day you shall bear your guilt one year, namely </a:t>
            </a:r>
            <a:r>
              <a:rPr lang="en-US" sz="3200" dirty="0">
                <a:solidFill>
                  <a:srgbClr val="FFCC66"/>
                </a:solidFill>
                <a:latin typeface="Frutiger 57Cn"/>
                <a:cs typeface="Frutiger 57Cn"/>
              </a:rPr>
              <a:t>forty years, </a:t>
            </a:r>
            <a:r>
              <a:rPr lang="en-US" sz="3200" dirty="0">
                <a:latin typeface="Frutiger 57Cn"/>
                <a:cs typeface="Frutiger 57Cn"/>
              </a:rPr>
              <a:t>and you shall know My </a:t>
            </a:r>
            <a:r>
              <a:rPr lang="en-US" sz="3200" dirty="0" smtClean="0">
                <a:latin typeface="Frutiger 57Cn"/>
                <a:cs typeface="Frutiger 57Cn"/>
              </a:rPr>
              <a:t>rejection.</a:t>
            </a:r>
            <a:endParaRPr lang="en-US" sz="3200" dirty="0">
              <a:latin typeface="Frutiger 57Cn"/>
              <a:cs typeface="Frutiger 57Cn"/>
            </a:endParaRPr>
          </a:p>
        </p:txBody>
      </p:sp>
    </p:spTree>
    <p:extLst>
      <p:ext uri="{BB962C8B-B14F-4D97-AF65-F5344CB8AC3E}">
        <p14:creationId xmlns:p14="http://schemas.microsoft.com/office/powerpoint/2010/main" val="1909141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Ezekiel 4:5-6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a:t>
            </a:r>
            <a:r>
              <a:rPr lang="en-US" sz="3200" dirty="0">
                <a:solidFill>
                  <a:srgbClr val="FFCC66"/>
                </a:solidFill>
                <a:latin typeface="Frutiger 57Cn"/>
                <a:cs typeface="Frutiger 57Cn"/>
              </a:rPr>
              <a:t>“For I have laid on you the years of their iniquity, according to the number of the days, </a:t>
            </a:r>
            <a:r>
              <a:rPr lang="en-US" sz="3200" dirty="0">
                <a:latin typeface="Frutiger 57Cn"/>
                <a:cs typeface="Frutiger 57Cn"/>
              </a:rPr>
              <a:t>three hundred and ninety days; so you shall bear the iniquity of the house of Israel.</a:t>
            </a:r>
          </a:p>
          <a:p>
            <a:pPr algn="l"/>
            <a:r>
              <a:rPr lang="en-US" sz="3200" dirty="0">
                <a:latin typeface="Frutiger 57Cn"/>
                <a:cs typeface="Frutiger 57Cn"/>
              </a:rPr>
              <a:t>6  “And when you have completed them, lie again on your right side; then you shall bear the iniquity of the house of Judah forty days. </a:t>
            </a:r>
            <a:r>
              <a:rPr lang="en-US" sz="3200" dirty="0">
                <a:solidFill>
                  <a:srgbClr val="FFCC66"/>
                </a:solidFill>
                <a:latin typeface="Frutiger 57Cn"/>
                <a:cs typeface="Frutiger 57Cn"/>
              </a:rPr>
              <a:t>I have laid on you a day for each year.</a:t>
            </a:r>
          </a:p>
        </p:txBody>
      </p:sp>
    </p:spTree>
    <p:extLst>
      <p:ext uri="{BB962C8B-B14F-4D97-AF65-F5344CB8AC3E}">
        <p14:creationId xmlns:p14="http://schemas.microsoft.com/office/powerpoint/2010/main" val="929565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Daniel 9:2-3, 20-25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Know therefore and understand, </a:t>
            </a:r>
            <a:r>
              <a:rPr lang="en-US" sz="3200" dirty="0" smtClean="0">
                <a:latin typeface="Frutiger 57Cn"/>
                <a:cs typeface="Frutiger 57Cn"/>
              </a:rPr>
              <a:t>that </a:t>
            </a:r>
            <a:r>
              <a:rPr lang="en-US" sz="3200" dirty="0">
                <a:latin typeface="Frutiger 57Cn"/>
                <a:cs typeface="Frutiger 57Cn"/>
              </a:rPr>
              <a:t>from the going forth of the command </a:t>
            </a:r>
            <a:r>
              <a:rPr lang="en-US" sz="3200" dirty="0" smtClean="0">
                <a:latin typeface="Frutiger 57Cn"/>
                <a:cs typeface="Frutiger 57Cn"/>
              </a:rPr>
              <a:t>to </a:t>
            </a:r>
            <a:r>
              <a:rPr lang="en-US" sz="3200" dirty="0">
                <a:latin typeface="Frutiger 57Cn"/>
                <a:cs typeface="Frutiger 57Cn"/>
              </a:rPr>
              <a:t>restore and build Jerusalem </a:t>
            </a:r>
            <a:r>
              <a:rPr lang="en-US" sz="3200" dirty="0" smtClean="0">
                <a:latin typeface="Frutiger 57Cn"/>
                <a:cs typeface="Frutiger 57Cn"/>
              </a:rPr>
              <a:t>until </a:t>
            </a:r>
            <a:r>
              <a:rPr lang="en-US" sz="3200" dirty="0">
                <a:latin typeface="Frutiger 57Cn"/>
                <a:cs typeface="Frutiger 57Cn"/>
              </a:rPr>
              <a:t>Messiah the Prince, </a:t>
            </a:r>
            <a:r>
              <a:rPr lang="en-US" sz="3200" dirty="0" smtClean="0">
                <a:latin typeface="Frutiger 57Cn"/>
                <a:cs typeface="Frutiger 57Cn"/>
              </a:rPr>
              <a:t>there </a:t>
            </a:r>
            <a:r>
              <a:rPr lang="en-US" sz="3200" dirty="0">
                <a:latin typeface="Frutiger 57Cn"/>
                <a:cs typeface="Frutiger 57Cn"/>
              </a:rPr>
              <a:t>shall be seven weeks </a:t>
            </a:r>
            <a:r>
              <a:rPr lang="en-US" sz="3200" dirty="0" smtClean="0">
                <a:solidFill>
                  <a:srgbClr val="FFCC66"/>
                </a:solidFill>
                <a:latin typeface="Frutiger 57Cn"/>
                <a:cs typeface="Frutiger 57Cn"/>
              </a:rPr>
              <a:t>[7 x 7] </a:t>
            </a:r>
            <a:r>
              <a:rPr lang="en-US" sz="3200" dirty="0" smtClean="0">
                <a:latin typeface="Frutiger 57Cn"/>
                <a:cs typeface="Frutiger 57Cn"/>
              </a:rPr>
              <a:t>and </a:t>
            </a:r>
            <a:r>
              <a:rPr lang="en-US" sz="3200" dirty="0">
                <a:latin typeface="Frutiger 57Cn"/>
                <a:cs typeface="Frutiger 57Cn"/>
              </a:rPr>
              <a:t>sixty-two </a:t>
            </a:r>
            <a:r>
              <a:rPr lang="en-US" sz="3200" dirty="0" smtClean="0">
                <a:latin typeface="Frutiger 57Cn"/>
                <a:cs typeface="Frutiger 57Cn"/>
              </a:rPr>
              <a:t>weeks </a:t>
            </a:r>
            <a:r>
              <a:rPr lang="en-US" sz="3200" dirty="0" smtClean="0">
                <a:solidFill>
                  <a:srgbClr val="FFCC66"/>
                </a:solidFill>
                <a:latin typeface="Frutiger 57Cn"/>
                <a:cs typeface="Frutiger 57Cn"/>
              </a:rPr>
              <a:t>[62 x 7]</a:t>
            </a:r>
            <a:r>
              <a:rPr lang="en-US" sz="3200" dirty="0" smtClean="0">
                <a:latin typeface="Frutiger 57Cn"/>
                <a:cs typeface="Frutiger 57Cn"/>
              </a:rPr>
              <a:t>; the </a:t>
            </a:r>
            <a:r>
              <a:rPr lang="en-US" sz="3200" dirty="0">
                <a:latin typeface="Frutiger 57Cn"/>
                <a:cs typeface="Frutiger 57Cn"/>
              </a:rPr>
              <a:t>street shall be built again, and the wall, </a:t>
            </a:r>
            <a:r>
              <a:rPr lang="en-US" sz="3200" dirty="0" smtClean="0">
                <a:latin typeface="Frutiger 57Cn"/>
                <a:cs typeface="Frutiger 57Cn"/>
              </a:rPr>
              <a:t>even </a:t>
            </a:r>
            <a:r>
              <a:rPr lang="en-US" sz="3200" dirty="0">
                <a:latin typeface="Frutiger 57Cn"/>
                <a:cs typeface="Frutiger 57Cn"/>
              </a:rPr>
              <a:t>in troublesome times</a:t>
            </a:r>
            <a:r>
              <a:rPr lang="en-US" sz="3200" dirty="0" smtClean="0">
                <a:latin typeface="Frutiger 57Cn"/>
                <a:cs typeface="Frutiger 57Cn"/>
              </a:rPr>
              <a:t>.</a:t>
            </a:r>
          </a:p>
          <a:p>
            <a:pPr algn="l"/>
            <a:endParaRPr lang="en-US" sz="3200" dirty="0">
              <a:latin typeface="Frutiger 57Cn"/>
              <a:cs typeface="Frutiger 57Cn"/>
            </a:endParaRPr>
          </a:p>
        </p:txBody>
      </p:sp>
    </p:spTree>
    <p:extLst>
      <p:ext uri="{BB962C8B-B14F-4D97-AF65-F5344CB8AC3E}">
        <p14:creationId xmlns:p14="http://schemas.microsoft.com/office/powerpoint/2010/main" val="37947585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Daniel 9:2-3, 20-25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Know therefore and understand, </a:t>
            </a:r>
            <a:r>
              <a:rPr lang="en-US" sz="3200" dirty="0" smtClean="0">
                <a:latin typeface="Frutiger 57Cn"/>
                <a:cs typeface="Frutiger 57Cn"/>
              </a:rPr>
              <a:t>that </a:t>
            </a:r>
            <a:r>
              <a:rPr lang="en-US" sz="3200" dirty="0">
                <a:latin typeface="Frutiger 57Cn"/>
                <a:cs typeface="Frutiger 57Cn"/>
              </a:rPr>
              <a:t>from the going forth of the command </a:t>
            </a:r>
            <a:r>
              <a:rPr lang="en-US" sz="3200" dirty="0" smtClean="0">
                <a:latin typeface="Frutiger 57Cn"/>
                <a:cs typeface="Frutiger 57Cn"/>
              </a:rPr>
              <a:t>to </a:t>
            </a:r>
            <a:r>
              <a:rPr lang="en-US" sz="3200" dirty="0">
                <a:latin typeface="Frutiger 57Cn"/>
                <a:cs typeface="Frutiger 57Cn"/>
              </a:rPr>
              <a:t>restore and build Jerusalem </a:t>
            </a:r>
            <a:r>
              <a:rPr lang="en-US" sz="3200" dirty="0" smtClean="0">
                <a:latin typeface="Frutiger 57Cn"/>
                <a:cs typeface="Frutiger 57Cn"/>
              </a:rPr>
              <a:t>until </a:t>
            </a:r>
            <a:r>
              <a:rPr lang="en-US" sz="3200" dirty="0">
                <a:latin typeface="Frutiger 57Cn"/>
                <a:cs typeface="Frutiger 57Cn"/>
              </a:rPr>
              <a:t>Messiah the Prince, </a:t>
            </a:r>
            <a:r>
              <a:rPr lang="en-US" sz="3200" dirty="0" smtClean="0">
                <a:latin typeface="Frutiger 57Cn"/>
                <a:cs typeface="Frutiger 57Cn"/>
              </a:rPr>
              <a:t>there </a:t>
            </a:r>
            <a:r>
              <a:rPr lang="en-US" sz="3200" dirty="0">
                <a:latin typeface="Frutiger 57Cn"/>
                <a:cs typeface="Frutiger 57Cn"/>
              </a:rPr>
              <a:t>shall be seven weeks </a:t>
            </a:r>
            <a:r>
              <a:rPr lang="en-US" sz="3200" dirty="0" smtClean="0">
                <a:solidFill>
                  <a:srgbClr val="FFCC66"/>
                </a:solidFill>
                <a:latin typeface="Frutiger 57Cn"/>
                <a:cs typeface="Frutiger 57Cn"/>
              </a:rPr>
              <a:t>[7 x 7] </a:t>
            </a:r>
            <a:r>
              <a:rPr lang="en-US" sz="3200" dirty="0" smtClean="0">
                <a:latin typeface="Frutiger 57Cn"/>
                <a:cs typeface="Frutiger 57Cn"/>
              </a:rPr>
              <a:t>and </a:t>
            </a:r>
            <a:r>
              <a:rPr lang="en-US" sz="3200" dirty="0">
                <a:latin typeface="Frutiger 57Cn"/>
                <a:cs typeface="Frutiger 57Cn"/>
              </a:rPr>
              <a:t>sixty-two </a:t>
            </a:r>
            <a:r>
              <a:rPr lang="en-US" sz="3200" dirty="0" smtClean="0">
                <a:latin typeface="Frutiger 57Cn"/>
                <a:cs typeface="Frutiger 57Cn"/>
              </a:rPr>
              <a:t>weeks </a:t>
            </a:r>
            <a:r>
              <a:rPr lang="en-US" sz="3200" dirty="0" smtClean="0">
                <a:solidFill>
                  <a:srgbClr val="FFCC66"/>
                </a:solidFill>
                <a:latin typeface="Frutiger 57Cn"/>
                <a:cs typeface="Frutiger 57Cn"/>
              </a:rPr>
              <a:t>[62 x 7]</a:t>
            </a:r>
            <a:r>
              <a:rPr lang="en-US" sz="3200" dirty="0" smtClean="0">
                <a:latin typeface="Frutiger 57Cn"/>
                <a:cs typeface="Frutiger 57Cn"/>
              </a:rPr>
              <a:t>; the </a:t>
            </a:r>
            <a:r>
              <a:rPr lang="en-US" sz="3200" dirty="0">
                <a:latin typeface="Frutiger 57Cn"/>
                <a:cs typeface="Frutiger 57Cn"/>
              </a:rPr>
              <a:t>street shall be built again, and the wall, </a:t>
            </a:r>
            <a:r>
              <a:rPr lang="en-US" sz="3200" dirty="0" smtClean="0">
                <a:latin typeface="Frutiger 57Cn"/>
                <a:cs typeface="Frutiger 57Cn"/>
              </a:rPr>
              <a:t>even </a:t>
            </a:r>
            <a:r>
              <a:rPr lang="en-US" sz="3200" dirty="0">
                <a:latin typeface="Frutiger 57Cn"/>
                <a:cs typeface="Frutiger 57Cn"/>
              </a:rPr>
              <a:t>in troublesome times</a:t>
            </a:r>
            <a:r>
              <a:rPr lang="en-US" sz="3200" dirty="0" smtClean="0">
                <a:latin typeface="Frutiger 57Cn"/>
                <a:cs typeface="Frutiger 57Cn"/>
              </a:rPr>
              <a:t>.</a:t>
            </a:r>
          </a:p>
          <a:p>
            <a:pPr algn="l"/>
            <a:r>
              <a:rPr lang="en-US" sz="3200" dirty="0">
                <a:solidFill>
                  <a:srgbClr val="FFCC66"/>
                </a:solidFill>
                <a:latin typeface="Frutiger 57Cn"/>
                <a:cs typeface="Frutiger 57Cn"/>
              </a:rPr>
              <a:t>7 x 7 = 49,  62 x 7 = </a:t>
            </a:r>
            <a:r>
              <a:rPr lang="en-US" sz="3200" dirty="0" smtClean="0">
                <a:solidFill>
                  <a:srgbClr val="FFCC66"/>
                </a:solidFill>
                <a:latin typeface="Frutiger 57Cn"/>
                <a:cs typeface="Frutiger 57Cn"/>
              </a:rPr>
              <a:t>434.  49 + 434 = </a:t>
            </a:r>
            <a:r>
              <a:rPr lang="en-US" sz="3200" dirty="0">
                <a:solidFill>
                  <a:srgbClr val="FFCC66"/>
                </a:solidFill>
                <a:latin typeface="Frutiger 57Cn"/>
                <a:cs typeface="Frutiger 57Cn"/>
              </a:rPr>
              <a:t>483 </a:t>
            </a:r>
            <a:r>
              <a:rPr lang="en-US" sz="3200" dirty="0" smtClean="0">
                <a:solidFill>
                  <a:srgbClr val="FFCC66"/>
                </a:solidFill>
                <a:latin typeface="Frutiger 57Cn"/>
                <a:cs typeface="Frutiger 57Cn"/>
              </a:rPr>
              <a:t>total.</a:t>
            </a:r>
            <a:endParaRPr lang="en-US" sz="3200" dirty="0">
              <a:solidFill>
                <a:srgbClr val="FFCC66"/>
              </a:solidFill>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1634233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Daniel 9:2-3, 20-25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Know therefore and understand, </a:t>
            </a:r>
            <a:r>
              <a:rPr lang="en-US" sz="3200" dirty="0" smtClean="0">
                <a:latin typeface="Frutiger 57Cn"/>
                <a:cs typeface="Frutiger 57Cn"/>
              </a:rPr>
              <a:t>that </a:t>
            </a:r>
            <a:r>
              <a:rPr lang="en-US" sz="3200" dirty="0">
                <a:latin typeface="Frutiger 57Cn"/>
                <a:cs typeface="Frutiger 57Cn"/>
              </a:rPr>
              <a:t>from </a:t>
            </a:r>
            <a:r>
              <a:rPr lang="en-US" sz="3200" dirty="0">
                <a:solidFill>
                  <a:srgbClr val="FFCC66"/>
                </a:solidFill>
                <a:latin typeface="Frutiger 57Cn"/>
                <a:cs typeface="Frutiger 57Cn"/>
              </a:rPr>
              <a:t>the going forth of the command </a:t>
            </a:r>
            <a:r>
              <a:rPr lang="en-US" sz="3200" dirty="0" smtClean="0">
                <a:solidFill>
                  <a:srgbClr val="FFCC66"/>
                </a:solidFill>
                <a:latin typeface="Frutiger 57Cn"/>
                <a:cs typeface="Frutiger 57Cn"/>
              </a:rPr>
              <a:t>to </a:t>
            </a:r>
            <a:r>
              <a:rPr lang="en-US" sz="3200" dirty="0">
                <a:solidFill>
                  <a:srgbClr val="FFCC66"/>
                </a:solidFill>
                <a:latin typeface="Frutiger 57Cn"/>
                <a:cs typeface="Frutiger 57Cn"/>
              </a:rPr>
              <a:t>restore and build Jerusalem</a:t>
            </a:r>
            <a:r>
              <a:rPr lang="en-US" sz="3200" dirty="0">
                <a:latin typeface="Frutiger 57Cn"/>
                <a:cs typeface="Frutiger 57Cn"/>
              </a:rPr>
              <a:t> </a:t>
            </a:r>
            <a:r>
              <a:rPr lang="en-US" sz="3200" dirty="0" smtClean="0">
                <a:latin typeface="Frutiger 57Cn"/>
                <a:cs typeface="Frutiger 57Cn"/>
              </a:rPr>
              <a:t>until </a:t>
            </a:r>
            <a:r>
              <a:rPr lang="en-US" sz="3200" dirty="0">
                <a:solidFill>
                  <a:srgbClr val="FFCC66"/>
                </a:solidFill>
                <a:latin typeface="Frutiger 57Cn"/>
                <a:cs typeface="Frutiger 57Cn"/>
              </a:rPr>
              <a:t>Messiah the Prince, </a:t>
            </a:r>
            <a:r>
              <a:rPr lang="en-US" sz="3200" dirty="0" smtClean="0">
                <a:latin typeface="Frutiger 57Cn"/>
                <a:cs typeface="Frutiger 57Cn"/>
              </a:rPr>
              <a:t>there </a:t>
            </a:r>
            <a:r>
              <a:rPr lang="en-US" sz="3200" dirty="0">
                <a:latin typeface="Frutiger 57Cn"/>
                <a:cs typeface="Frutiger 57Cn"/>
              </a:rPr>
              <a:t>shall be seven weeks </a:t>
            </a:r>
            <a:r>
              <a:rPr lang="en-US" sz="3200" dirty="0" smtClean="0">
                <a:solidFill>
                  <a:srgbClr val="FFCC66"/>
                </a:solidFill>
                <a:latin typeface="Frutiger 57Cn"/>
                <a:cs typeface="Frutiger 57Cn"/>
              </a:rPr>
              <a:t>[7 x 7] </a:t>
            </a:r>
            <a:r>
              <a:rPr lang="en-US" sz="3200" dirty="0" smtClean="0">
                <a:latin typeface="Frutiger 57Cn"/>
                <a:cs typeface="Frutiger 57Cn"/>
              </a:rPr>
              <a:t>and </a:t>
            </a:r>
            <a:r>
              <a:rPr lang="en-US" sz="3200" dirty="0">
                <a:latin typeface="Frutiger 57Cn"/>
                <a:cs typeface="Frutiger 57Cn"/>
              </a:rPr>
              <a:t>sixty-two </a:t>
            </a:r>
            <a:r>
              <a:rPr lang="en-US" sz="3200" dirty="0" smtClean="0">
                <a:latin typeface="Frutiger 57Cn"/>
                <a:cs typeface="Frutiger 57Cn"/>
              </a:rPr>
              <a:t>weeks </a:t>
            </a:r>
            <a:r>
              <a:rPr lang="en-US" sz="3200" dirty="0" smtClean="0">
                <a:solidFill>
                  <a:srgbClr val="FFCC66"/>
                </a:solidFill>
                <a:latin typeface="Frutiger 57Cn"/>
                <a:cs typeface="Frutiger 57Cn"/>
              </a:rPr>
              <a:t>[62 x 7]</a:t>
            </a:r>
            <a:r>
              <a:rPr lang="en-US" sz="3200" dirty="0" smtClean="0">
                <a:latin typeface="Frutiger 57Cn"/>
                <a:cs typeface="Frutiger 57Cn"/>
              </a:rPr>
              <a:t>; the </a:t>
            </a:r>
            <a:r>
              <a:rPr lang="en-US" sz="3200" dirty="0">
                <a:latin typeface="Frutiger 57Cn"/>
                <a:cs typeface="Frutiger 57Cn"/>
              </a:rPr>
              <a:t>street shall be built again, and the wall, </a:t>
            </a:r>
            <a:r>
              <a:rPr lang="en-US" sz="3200" dirty="0" smtClean="0">
                <a:latin typeface="Frutiger 57Cn"/>
                <a:cs typeface="Frutiger 57Cn"/>
              </a:rPr>
              <a:t>even </a:t>
            </a:r>
            <a:r>
              <a:rPr lang="en-US" sz="3200" dirty="0">
                <a:latin typeface="Frutiger 57Cn"/>
                <a:cs typeface="Frutiger 57Cn"/>
              </a:rPr>
              <a:t>in troublesome times</a:t>
            </a:r>
            <a:r>
              <a:rPr lang="en-US" sz="3200" dirty="0" smtClean="0">
                <a:latin typeface="Frutiger 57Cn"/>
                <a:cs typeface="Frutiger 57Cn"/>
              </a:rPr>
              <a:t>.</a:t>
            </a:r>
          </a:p>
          <a:p>
            <a:pPr algn="l"/>
            <a:r>
              <a:rPr lang="en-US" sz="3200" dirty="0">
                <a:solidFill>
                  <a:srgbClr val="FFCC66"/>
                </a:solidFill>
                <a:latin typeface="Frutiger 57Cn"/>
                <a:cs typeface="Frutiger 57Cn"/>
              </a:rPr>
              <a:t>7 x 7 = 49,  62 x 7 = </a:t>
            </a:r>
            <a:r>
              <a:rPr lang="en-US" sz="3200" dirty="0" smtClean="0">
                <a:solidFill>
                  <a:srgbClr val="FFCC66"/>
                </a:solidFill>
                <a:latin typeface="Frutiger 57Cn"/>
                <a:cs typeface="Frutiger 57Cn"/>
              </a:rPr>
              <a:t>434.  49 + 434 = </a:t>
            </a:r>
            <a:r>
              <a:rPr lang="en-US" sz="3200" dirty="0">
                <a:solidFill>
                  <a:srgbClr val="FFCC66"/>
                </a:solidFill>
                <a:latin typeface="Frutiger 57Cn"/>
                <a:cs typeface="Frutiger 57Cn"/>
              </a:rPr>
              <a:t>483 </a:t>
            </a:r>
            <a:r>
              <a:rPr lang="en-US" sz="3200" dirty="0" smtClean="0">
                <a:solidFill>
                  <a:srgbClr val="FFCC66"/>
                </a:solidFill>
                <a:latin typeface="Frutiger 57Cn"/>
                <a:cs typeface="Frutiger 57Cn"/>
              </a:rPr>
              <a:t>total.</a:t>
            </a:r>
            <a:endParaRPr lang="en-US" sz="3200" dirty="0">
              <a:solidFill>
                <a:srgbClr val="FFCC66"/>
              </a:solidFill>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35125861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Ezra 7:6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 . . Ezra </a:t>
            </a:r>
            <a:r>
              <a:rPr lang="en-US" sz="3200" dirty="0">
                <a:latin typeface="Frutiger 57Cn"/>
                <a:cs typeface="Frutiger 57Cn"/>
              </a:rPr>
              <a:t>came up from </a:t>
            </a:r>
            <a:r>
              <a:rPr lang="en-US" sz="3200" dirty="0" smtClean="0">
                <a:latin typeface="Frutiger 57Cn"/>
                <a:cs typeface="Frutiger 57Cn"/>
              </a:rPr>
              <a:t>Babylon . . . </a:t>
            </a:r>
            <a:r>
              <a:rPr lang="en-US" sz="3200" dirty="0">
                <a:latin typeface="Frutiger 57Cn"/>
                <a:cs typeface="Frutiger 57Cn"/>
              </a:rPr>
              <a:t>The king granted him all his request, according to the hand of the LORD his God upon him</a:t>
            </a:r>
            <a:r>
              <a:rPr lang="en-US" sz="3200" dirty="0" smtClean="0">
                <a:latin typeface="Frutiger 57Cn"/>
                <a:cs typeface="Frutiger 57Cn"/>
              </a:rPr>
              <a:t>.</a:t>
            </a:r>
          </a:p>
          <a:p>
            <a:pPr algn="l"/>
            <a:r>
              <a:rPr lang="en-US" sz="3200" dirty="0">
                <a:latin typeface="Frutiger 57Cn"/>
                <a:cs typeface="Frutiger 57Cn"/>
              </a:rPr>
              <a:t>7  Some of the children of Israel, the priests, the Levites, the singers, the gatekeepers, and the </a:t>
            </a:r>
            <a:r>
              <a:rPr lang="en-US" sz="3200" dirty="0" err="1">
                <a:latin typeface="Frutiger 57Cn"/>
                <a:cs typeface="Frutiger 57Cn"/>
              </a:rPr>
              <a:t>Nethinim</a:t>
            </a:r>
            <a:r>
              <a:rPr lang="en-US" sz="3200" dirty="0">
                <a:latin typeface="Frutiger 57Cn"/>
                <a:cs typeface="Frutiger 57Cn"/>
              </a:rPr>
              <a:t> came up to Jerusalem in the seventh year of King </a:t>
            </a:r>
            <a:r>
              <a:rPr lang="en-US" sz="3200" dirty="0" err="1">
                <a:latin typeface="Frutiger 57Cn"/>
                <a:cs typeface="Frutiger 57Cn"/>
              </a:rPr>
              <a:t>Artaxerxes</a:t>
            </a:r>
            <a:r>
              <a:rPr lang="en-US" sz="3200" dirty="0">
                <a:latin typeface="Frutiger 57Cn"/>
                <a:cs typeface="Frutiger 57Cn"/>
              </a:rPr>
              <a:t>.</a:t>
            </a:r>
          </a:p>
          <a:p>
            <a:pPr algn="l"/>
            <a:r>
              <a:rPr lang="en-US" sz="3200" dirty="0">
                <a:latin typeface="Frutiger 57Cn"/>
                <a:cs typeface="Frutiger 57Cn"/>
              </a:rPr>
              <a:t>8  And Ezra came to Jerusalem in the fifth month, which was in the seventh year of the king.</a:t>
            </a:r>
          </a:p>
          <a:p>
            <a:pPr algn="l"/>
            <a:endParaRPr lang="en-US" sz="3200" dirty="0">
              <a:latin typeface="Frutiger 57Cn"/>
              <a:cs typeface="Frutiger 57Cn"/>
            </a:endParaRPr>
          </a:p>
        </p:txBody>
      </p:sp>
    </p:spTree>
    <p:extLst>
      <p:ext uri="{BB962C8B-B14F-4D97-AF65-F5344CB8AC3E}">
        <p14:creationId xmlns:p14="http://schemas.microsoft.com/office/powerpoint/2010/main" val="1344888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Malachi 4:5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Behold, I will send you Elijah the prophet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before </a:t>
            </a:r>
            <a:r>
              <a:rPr lang="en-US" sz="3200" dirty="0">
                <a:latin typeface="Frutiger 57Cn"/>
                <a:cs typeface="Frutiger 57Cn"/>
              </a:rPr>
              <a:t>the coming of the great and dreadful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day </a:t>
            </a:r>
            <a:r>
              <a:rPr lang="en-US" sz="3200" dirty="0">
                <a:latin typeface="Frutiger 57Cn"/>
                <a:cs typeface="Frutiger 57Cn"/>
              </a:rPr>
              <a:t>of the LORD.</a:t>
            </a:r>
          </a:p>
        </p:txBody>
      </p:sp>
    </p:spTree>
    <p:extLst>
      <p:ext uri="{BB962C8B-B14F-4D97-AF65-F5344CB8AC3E}">
        <p14:creationId xmlns:p14="http://schemas.microsoft.com/office/powerpoint/2010/main" val="24079700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Ezra 7:6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 . . Ezra </a:t>
            </a:r>
            <a:r>
              <a:rPr lang="en-US" sz="3200" dirty="0">
                <a:latin typeface="Frutiger 57Cn"/>
                <a:cs typeface="Frutiger 57Cn"/>
              </a:rPr>
              <a:t>came up from </a:t>
            </a:r>
            <a:r>
              <a:rPr lang="en-US" sz="3200" dirty="0" smtClean="0">
                <a:latin typeface="Frutiger 57Cn"/>
                <a:cs typeface="Frutiger 57Cn"/>
              </a:rPr>
              <a:t>Babylon . . . </a:t>
            </a:r>
            <a:r>
              <a:rPr lang="en-US" sz="3200" dirty="0">
                <a:latin typeface="Frutiger 57Cn"/>
                <a:cs typeface="Frutiger 57Cn"/>
              </a:rPr>
              <a:t>The king granted him all his request, according to the hand of the LORD his God upon him</a:t>
            </a:r>
            <a:r>
              <a:rPr lang="en-US" sz="3200" dirty="0" smtClean="0">
                <a:latin typeface="Frutiger 57Cn"/>
                <a:cs typeface="Frutiger 57Cn"/>
              </a:rPr>
              <a:t>.</a:t>
            </a:r>
          </a:p>
          <a:p>
            <a:pPr algn="l"/>
            <a:r>
              <a:rPr lang="en-US" sz="3200" dirty="0">
                <a:latin typeface="Frutiger 57Cn"/>
                <a:cs typeface="Frutiger 57Cn"/>
              </a:rPr>
              <a:t>7  Some of the children of Israel, the priests, the Levites, the singers, the gatekeepers, and the </a:t>
            </a:r>
            <a:r>
              <a:rPr lang="en-US" sz="3200" dirty="0" err="1">
                <a:latin typeface="Frutiger 57Cn"/>
                <a:cs typeface="Frutiger 57Cn"/>
              </a:rPr>
              <a:t>Nethinim</a:t>
            </a:r>
            <a:r>
              <a:rPr lang="en-US" sz="3200" dirty="0">
                <a:latin typeface="Frutiger 57Cn"/>
                <a:cs typeface="Frutiger 57Cn"/>
              </a:rPr>
              <a:t> came up to Jerusalem in the seventh year of King </a:t>
            </a:r>
            <a:r>
              <a:rPr lang="en-US" sz="3200" dirty="0" err="1">
                <a:latin typeface="Frutiger 57Cn"/>
                <a:cs typeface="Frutiger 57Cn"/>
              </a:rPr>
              <a:t>Artaxerxes</a:t>
            </a:r>
            <a:r>
              <a:rPr lang="en-US" sz="3200" dirty="0">
                <a:latin typeface="Frutiger 57Cn"/>
                <a:cs typeface="Frutiger 57Cn"/>
              </a:rPr>
              <a:t>.</a:t>
            </a:r>
          </a:p>
          <a:p>
            <a:pPr algn="l"/>
            <a:r>
              <a:rPr lang="en-US" sz="3200" dirty="0" smtClean="0">
                <a:latin typeface="Frutiger 57Cn"/>
                <a:cs typeface="Frutiger 57Cn"/>
              </a:rPr>
              <a:t>8  And </a:t>
            </a:r>
            <a:r>
              <a:rPr lang="en-US" sz="3200" dirty="0">
                <a:latin typeface="Frutiger 57Cn"/>
                <a:cs typeface="Frutiger 57Cn"/>
              </a:rPr>
              <a:t>Ezra came to Jerusalem in the fifth month, which was in the seventh year of the king</a:t>
            </a:r>
            <a:r>
              <a:rPr lang="en-US" sz="3200" dirty="0" smtClean="0">
                <a:latin typeface="Frutiger 57Cn"/>
                <a:cs typeface="Frutiger 57Cn"/>
              </a:rPr>
              <a:t>.</a:t>
            </a:r>
          </a:p>
          <a:p>
            <a:pPr algn="l"/>
            <a:r>
              <a:rPr lang="en-US" sz="3200" dirty="0" smtClean="0">
                <a:solidFill>
                  <a:srgbClr val="FFCC66"/>
                </a:solidFill>
                <a:latin typeface="Frutiger 57Cn"/>
                <a:cs typeface="Frutiger 57Cn"/>
              </a:rPr>
              <a:t>457 B.C. </a:t>
            </a:r>
            <a:endParaRPr lang="en-US" sz="3200" dirty="0">
              <a:latin typeface="Frutiger 57Cn"/>
              <a:cs typeface="Frutiger 57Cn"/>
            </a:endParaRPr>
          </a:p>
        </p:txBody>
      </p:sp>
    </p:spTree>
    <p:extLst>
      <p:ext uri="{BB962C8B-B14F-4D97-AF65-F5344CB8AC3E}">
        <p14:creationId xmlns:p14="http://schemas.microsoft.com/office/powerpoint/2010/main" val="200433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Ezra 7:6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 . . Ezra </a:t>
            </a:r>
            <a:r>
              <a:rPr lang="en-US" sz="3200" dirty="0">
                <a:latin typeface="Frutiger 57Cn"/>
                <a:cs typeface="Frutiger 57Cn"/>
              </a:rPr>
              <a:t>came up from </a:t>
            </a:r>
            <a:r>
              <a:rPr lang="en-US" sz="3200" dirty="0" smtClean="0">
                <a:latin typeface="Frutiger 57Cn"/>
                <a:cs typeface="Frutiger 57Cn"/>
              </a:rPr>
              <a:t>Babylon . . . </a:t>
            </a:r>
            <a:r>
              <a:rPr lang="en-US" sz="3200" dirty="0">
                <a:latin typeface="Frutiger 57Cn"/>
                <a:cs typeface="Frutiger 57Cn"/>
              </a:rPr>
              <a:t>The king granted him all his request, according to the hand of the LORD his God upon him</a:t>
            </a:r>
            <a:r>
              <a:rPr lang="en-US" sz="3200" dirty="0" smtClean="0">
                <a:latin typeface="Frutiger 57Cn"/>
                <a:cs typeface="Frutiger 57Cn"/>
              </a:rPr>
              <a:t>.</a:t>
            </a:r>
          </a:p>
          <a:p>
            <a:pPr algn="l"/>
            <a:r>
              <a:rPr lang="en-US" sz="3200" dirty="0">
                <a:latin typeface="Frutiger 57Cn"/>
                <a:cs typeface="Frutiger 57Cn"/>
              </a:rPr>
              <a:t>7  Some of the children of Israel, the priests, the Levites, the singers, the gatekeepers, and the </a:t>
            </a:r>
            <a:r>
              <a:rPr lang="en-US" sz="3200" dirty="0" err="1">
                <a:latin typeface="Frutiger 57Cn"/>
                <a:cs typeface="Frutiger 57Cn"/>
              </a:rPr>
              <a:t>Nethinim</a:t>
            </a:r>
            <a:r>
              <a:rPr lang="en-US" sz="3200" dirty="0">
                <a:latin typeface="Frutiger 57Cn"/>
                <a:cs typeface="Frutiger 57Cn"/>
              </a:rPr>
              <a:t> came up to Jerusalem in the seventh year of King </a:t>
            </a:r>
            <a:r>
              <a:rPr lang="en-US" sz="3200" dirty="0" err="1">
                <a:latin typeface="Frutiger 57Cn"/>
                <a:cs typeface="Frutiger 57Cn"/>
              </a:rPr>
              <a:t>Artaxerxes</a:t>
            </a:r>
            <a:r>
              <a:rPr lang="en-US" sz="3200" dirty="0">
                <a:latin typeface="Frutiger 57Cn"/>
                <a:cs typeface="Frutiger 57Cn"/>
              </a:rPr>
              <a:t>.</a:t>
            </a:r>
          </a:p>
          <a:p>
            <a:pPr algn="l"/>
            <a:r>
              <a:rPr lang="en-US" sz="3200" dirty="0" smtClean="0">
                <a:latin typeface="Frutiger 57Cn"/>
                <a:cs typeface="Frutiger 57Cn"/>
              </a:rPr>
              <a:t>8  And </a:t>
            </a:r>
            <a:r>
              <a:rPr lang="en-US" sz="3200" dirty="0">
                <a:latin typeface="Frutiger 57Cn"/>
                <a:cs typeface="Frutiger 57Cn"/>
              </a:rPr>
              <a:t>Ezra came to Jerusalem in the fifth month, which was in the seventh year of the king</a:t>
            </a:r>
            <a:r>
              <a:rPr lang="en-US" sz="3200" dirty="0" smtClean="0">
                <a:latin typeface="Frutiger 57Cn"/>
                <a:cs typeface="Frutiger 57Cn"/>
              </a:rPr>
              <a:t>.</a:t>
            </a:r>
          </a:p>
          <a:p>
            <a:pPr algn="l"/>
            <a:r>
              <a:rPr lang="en-US" sz="3200" dirty="0" smtClean="0">
                <a:solidFill>
                  <a:srgbClr val="FFCC66"/>
                </a:solidFill>
                <a:latin typeface="Frutiger 57Cn"/>
                <a:cs typeface="Frutiger 57Cn"/>
              </a:rPr>
              <a:t>457 B.C. + 483 = A.D. 26</a:t>
            </a:r>
            <a:endParaRPr lang="en-US" sz="3200" dirty="0">
              <a:latin typeface="Frutiger 57Cn"/>
              <a:cs typeface="Frutiger 57Cn"/>
            </a:endParaRPr>
          </a:p>
        </p:txBody>
      </p:sp>
    </p:spTree>
    <p:extLst>
      <p:ext uri="{BB962C8B-B14F-4D97-AF65-F5344CB8AC3E}">
        <p14:creationId xmlns:p14="http://schemas.microsoft.com/office/powerpoint/2010/main" val="2316231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Ezra 7:6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 . . Ezra </a:t>
            </a:r>
            <a:r>
              <a:rPr lang="en-US" sz="3200" dirty="0">
                <a:latin typeface="Frutiger 57Cn"/>
                <a:cs typeface="Frutiger 57Cn"/>
              </a:rPr>
              <a:t>came up from </a:t>
            </a:r>
            <a:r>
              <a:rPr lang="en-US" sz="3200" dirty="0" smtClean="0">
                <a:latin typeface="Frutiger 57Cn"/>
                <a:cs typeface="Frutiger 57Cn"/>
              </a:rPr>
              <a:t>Babylon . . . </a:t>
            </a:r>
            <a:r>
              <a:rPr lang="en-US" sz="3200" dirty="0">
                <a:latin typeface="Frutiger 57Cn"/>
                <a:cs typeface="Frutiger 57Cn"/>
              </a:rPr>
              <a:t>The king granted him all his request, according to the hand of the LORD his God upon him</a:t>
            </a:r>
            <a:r>
              <a:rPr lang="en-US" sz="3200" dirty="0" smtClean="0">
                <a:latin typeface="Frutiger 57Cn"/>
                <a:cs typeface="Frutiger 57Cn"/>
              </a:rPr>
              <a:t>.</a:t>
            </a:r>
          </a:p>
          <a:p>
            <a:pPr algn="l"/>
            <a:r>
              <a:rPr lang="en-US" sz="3200" dirty="0">
                <a:latin typeface="Frutiger 57Cn"/>
                <a:cs typeface="Frutiger 57Cn"/>
              </a:rPr>
              <a:t>7  Some of the children of Israel, the priests, the Levites, the singers, the gatekeepers, and the </a:t>
            </a:r>
            <a:r>
              <a:rPr lang="en-US" sz="3200" dirty="0" err="1">
                <a:latin typeface="Frutiger 57Cn"/>
                <a:cs typeface="Frutiger 57Cn"/>
              </a:rPr>
              <a:t>Nethinim</a:t>
            </a:r>
            <a:r>
              <a:rPr lang="en-US" sz="3200" dirty="0">
                <a:latin typeface="Frutiger 57Cn"/>
                <a:cs typeface="Frutiger 57Cn"/>
              </a:rPr>
              <a:t> came up to Jerusalem in the seventh year of King </a:t>
            </a:r>
            <a:r>
              <a:rPr lang="en-US" sz="3200" dirty="0" err="1">
                <a:latin typeface="Frutiger 57Cn"/>
                <a:cs typeface="Frutiger 57Cn"/>
              </a:rPr>
              <a:t>Artaxerxes</a:t>
            </a:r>
            <a:r>
              <a:rPr lang="en-US" sz="3200" dirty="0">
                <a:latin typeface="Frutiger 57Cn"/>
                <a:cs typeface="Frutiger 57Cn"/>
              </a:rPr>
              <a:t>.</a:t>
            </a:r>
          </a:p>
          <a:p>
            <a:pPr algn="l"/>
            <a:r>
              <a:rPr lang="en-US" sz="3200" dirty="0" smtClean="0">
                <a:latin typeface="Frutiger 57Cn"/>
                <a:cs typeface="Frutiger 57Cn"/>
              </a:rPr>
              <a:t>8  And </a:t>
            </a:r>
            <a:r>
              <a:rPr lang="en-US" sz="3200" dirty="0">
                <a:latin typeface="Frutiger 57Cn"/>
                <a:cs typeface="Frutiger 57Cn"/>
              </a:rPr>
              <a:t>Ezra came to Jerusalem in the fifth month, which was in the seventh year of the king</a:t>
            </a:r>
            <a:r>
              <a:rPr lang="en-US" sz="3200" dirty="0" smtClean="0">
                <a:latin typeface="Frutiger 57Cn"/>
                <a:cs typeface="Frutiger 57Cn"/>
              </a:rPr>
              <a:t>.</a:t>
            </a:r>
          </a:p>
          <a:p>
            <a:pPr algn="l"/>
            <a:r>
              <a:rPr lang="en-US" sz="3200" dirty="0" smtClean="0">
                <a:solidFill>
                  <a:srgbClr val="FFCC66"/>
                </a:solidFill>
                <a:latin typeface="Frutiger 57Cn"/>
                <a:cs typeface="Frutiger 57Cn"/>
              </a:rPr>
              <a:t>457 B.C. + 483 = A.D. 26  No year zero = A.D. 27</a:t>
            </a:r>
            <a:endParaRPr lang="en-US" sz="3200" dirty="0">
              <a:solidFill>
                <a:srgbClr val="FFCC66"/>
              </a:solidFill>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1997389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Daniel 9:2-3, 20-25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“Know therefore and understand, that from </a:t>
            </a:r>
            <a:r>
              <a:rPr lang="en-US" sz="3200" dirty="0" smtClean="0">
                <a:solidFill>
                  <a:srgbClr val="FFFFCC"/>
                </a:solidFill>
                <a:latin typeface="Frutiger 57Cn"/>
                <a:cs typeface="Frutiger 57Cn"/>
              </a:rPr>
              <a:t>the going forth of the command to restore and build Jerusalem until Messiah the Prince, there shall be seven weeks [7 x 7] and sixty-two weeks [62 x 7]</a:t>
            </a:r>
            <a:r>
              <a:rPr lang="en-US" sz="3200" dirty="0" smtClean="0">
                <a:latin typeface="Frutiger 57Cn"/>
                <a:cs typeface="Frutiger 57Cn"/>
              </a:rPr>
              <a:t>; </a:t>
            </a:r>
            <a:r>
              <a:rPr lang="en-US" sz="3200" dirty="0" smtClean="0">
                <a:solidFill>
                  <a:srgbClr val="FFCC66"/>
                </a:solidFill>
                <a:latin typeface="Frutiger 57Cn"/>
                <a:cs typeface="Frutiger 57Cn"/>
              </a:rPr>
              <a:t>the street shall be built again, and the wall, even in troublesome times.</a:t>
            </a:r>
          </a:p>
          <a:p>
            <a:pPr algn="l"/>
            <a:endParaRPr lang="en-US" sz="3200" dirty="0">
              <a:latin typeface="Frutiger 57Cn"/>
              <a:cs typeface="Frutiger 57Cn"/>
            </a:endParaRPr>
          </a:p>
        </p:txBody>
      </p:sp>
    </p:spTree>
    <p:extLst>
      <p:ext uri="{BB962C8B-B14F-4D97-AF65-F5344CB8AC3E}">
        <p14:creationId xmlns:p14="http://schemas.microsoft.com/office/powerpoint/2010/main" val="3621612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6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18:17-18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17  “And the LORD said to </a:t>
            </a:r>
            <a:r>
              <a:rPr lang="en-US" sz="3200" dirty="0" smtClean="0">
                <a:latin typeface="Frutiger 57Cn"/>
                <a:cs typeface="Frutiger 57Cn"/>
              </a:rPr>
              <a:t>me [Moses] . . .</a:t>
            </a:r>
            <a:endParaRPr lang="en-US" sz="3200" dirty="0">
              <a:latin typeface="Frutiger 57Cn"/>
              <a:cs typeface="Frutiger 57Cn"/>
            </a:endParaRPr>
          </a:p>
          <a:p>
            <a:pPr algn="l"/>
            <a:r>
              <a:rPr lang="en-US" sz="3200" dirty="0">
                <a:latin typeface="Frutiger 57Cn"/>
                <a:cs typeface="Frutiger 57Cn"/>
              </a:rPr>
              <a:t>18  ‘I will raise up for them a Prophet like you from among their brethren, and will put My words in His mouth, and He shall speak to them all that I command Him.</a:t>
            </a:r>
          </a:p>
        </p:txBody>
      </p:sp>
    </p:spTree>
    <p:extLst>
      <p:ext uri="{BB962C8B-B14F-4D97-AF65-F5344CB8AC3E}">
        <p14:creationId xmlns:p14="http://schemas.microsoft.com/office/powerpoint/2010/main" val="4341836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1:19-34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22  Then </a:t>
            </a:r>
            <a:r>
              <a:rPr lang="en-US" sz="3200" dirty="0">
                <a:latin typeface="Frutiger 57Cn"/>
                <a:cs typeface="Frutiger 57Cn"/>
              </a:rPr>
              <a:t>they said to him, “Who are you, that we may give an answer to those who sent us? What do you say about yourself?”</a:t>
            </a:r>
          </a:p>
          <a:p>
            <a:pPr algn="l"/>
            <a:r>
              <a:rPr lang="en-US" sz="3200" dirty="0" smtClean="0">
                <a:latin typeface="Frutiger 57Cn"/>
                <a:cs typeface="Frutiger 57Cn"/>
              </a:rPr>
              <a:t>23  </a:t>
            </a:r>
            <a:r>
              <a:rPr lang="en-US" sz="3200" dirty="0">
                <a:latin typeface="Frutiger 57Cn"/>
                <a:cs typeface="Frutiger 57Cn"/>
              </a:rPr>
              <a:t>He said: “I am ‘The voice of one crying in the wilderness: “Make straight the way of the LORD,”’ as the prophet Isaiah said.</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7285295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40:3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  The voice of one crying in the wilderness: “Prepare the way of the LORD; make straight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in </a:t>
            </a:r>
            <a:r>
              <a:rPr lang="en-US" sz="3200" dirty="0">
                <a:latin typeface="Frutiger 57Cn"/>
                <a:cs typeface="Frutiger 57Cn"/>
              </a:rPr>
              <a:t>the desert a highway for our God.”</a:t>
            </a:r>
          </a:p>
        </p:txBody>
      </p:sp>
    </p:spTree>
    <p:extLst>
      <p:ext uri="{BB962C8B-B14F-4D97-AF65-F5344CB8AC3E}">
        <p14:creationId xmlns:p14="http://schemas.microsoft.com/office/powerpoint/2010/main" val="1665307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30600</TotalTime>
  <Words>3042</Words>
  <Application>Microsoft Macintosh PowerPoint</Application>
  <PresentationFormat>On-screen Show (4:3)</PresentationFormat>
  <Paragraphs>137</Paragraphs>
  <Slides>65</Slides>
  <Notes>59</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663</cp:revision>
  <cp:lastPrinted>2002-04-29T19:33:49Z</cp:lastPrinted>
  <dcterms:created xsi:type="dcterms:W3CDTF">2002-04-29T15:32:00Z</dcterms:created>
  <dcterms:modified xsi:type="dcterms:W3CDTF">2012-10-27T14:27:09Z</dcterms:modified>
</cp:coreProperties>
</file>